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753600" cy="7315200"/>
  <p:notesSz cx="6858000" cy="9144000"/>
  <p:embeddedFontLst>
    <p:embeddedFont>
      <p:font typeface="Kompot Display" charset="1" panose="00000000000000000000"/>
      <p:regular r:id="rId19"/>
    </p:embeddedFont>
    <p:embeddedFont>
      <p:font typeface="Solway" charset="1" panose="000005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2.gif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0.jpe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Relationship Id="rId8" Target="../media/image17.pn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3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10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61117">
            <a:off x="238055" y="6176167"/>
            <a:ext cx="1417066" cy="2272264"/>
          </a:xfrm>
          <a:custGeom>
            <a:avLst/>
            <a:gdLst/>
            <a:ahLst/>
            <a:cxnLst/>
            <a:rect r="r" b="b" t="t" l="l"/>
            <a:pathLst>
              <a:path h="2272264" w="1417066">
                <a:moveTo>
                  <a:pt x="0" y="0"/>
                </a:moveTo>
                <a:lnTo>
                  <a:pt x="1417067" y="0"/>
                </a:lnTo>
                <a:lnTo>
                  <a:pt x="1417067" y="2272264"/>
                </a:lnTo>
                <a:lnTo>
                  <a:pt x="0" y="227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2916" y="3161737"/>
            <a:ext cx="8719904" cy="2094127"/>
            <a:chOff x="0" y="0"/>
            <a:chExt cx="1906831" cy="4579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6831" cy="457935"/>
            </a:xfrm>
            <a:custGeom>
              <a:avLst/>
              <a:gdLst/>
              <a:ahLst/>
              <a:cxnLst/>
              <a:rect r="r" b="b" t="t" l="l"/>
              <a:pathLst>
                <a:path h="457935" w="1906831">
                  <a:moveTo>
                    <a:pt x="0" y="0"/>
                  </a:moveTo>
                  <a:lnTo>
                    <a:pt x="1906831" y="0"/>
                  </a:lnTo>
                  <a:lnTo>
                    <a:pt x="1906831" y="457935"/>
                  </a:lnTo>
                  <a:lnTo>
                    <a:pt x="0" y="457935"/>
                  </a:lnTo>
                  <a:close/>
                </a:path>
              </a:pathLst>
            </a:custGeom>
            <a:blipFill>
              <a:blip r:embed="rId4"/>
              <a:stretch>
                <a:fillRect l="0" t="-66668" r="0" b="-6666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72916" y="5392597"/>
            <a:ext cx="5327212" cy="1191083"/>
            <a:chOff x="0" y="0"/>
            <a:chExt cx="1973041" cy="441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3041" cy="441142"/>
            </a:xfrm>
            <a:custGeom>
              <a:avLst/>
              <a:gdLst/>
              <a:ahLst/>
              <a:cxnLst/>
              <a:rect r="r" b="b" t="t" l="l"/>
              <a:pathLst>
                <a:path h="441142" w="1973041">
                  <a:moveTo>
                    <a:pt x="52318" y="0"/>
                  </a:moveTo>
                  <a:lnTo>
                    <a:pt x="1920723" y="0"/>
                  </a:lnTo>
                  <a:cubicBezTo>
                    <a:pt x="1934599" y="0"/>
                    <a:pt x="1947906" y="5512"/>
                    <a:pt x="1957718" y="15324"/>
                  </a:cubicBezTo>
                  <a:cubicBezTo>
                    <a:pt x="1967529" y="25135"/>
                    <a:pt x="1973041" y="38442"/>
                    <a:pt x="1973041" y="52318"/>
                  </a:cubicBezTo>
                  <a:lnTo>
                    <a:pt x="1973041" y="388824"/>
                  </a:lnTo>
                  <a:cubicBezTo>
                    <a:pt x="1973041" y="417718"/>
                    <a:pt x="1949618" y="441142"/>
                    <a:pt x="1920723" y="441142"/>
                  </a:cubicBezTo>
                  <a:lnTo>
                    <a:pt x="52318" y="441142"/>
                  </a:lnTo>
                  <a:cubicBezTo>
                    <a:pt x="38442" y="441142"/>
                    <a:pt x="25135" y="435630"/>
                    <a:pt x="15324" y="425818"/>
                  </a:cubicBezTo>
                  <a:cubicBezTo>
                    <a:pt x="5512" y="416007"/>
                    <a:pt x="0" y="402700"/>
                    <a:pt x="0" y="388824"/>
                  </a:cubicBezTo>
                  <a:lnTo>
                    <a:pt x="0" y="52318"/>
                  </a:lnTo>
                  <a:cubicBezTo>
                    <a:pt x="0" y="38442"/>
                    <a:pt x="5512" y="25135"/>
                    <a:pt x="15324" y="15324"/>
                  </a:cubicBezTo>
                  <a:cubicBezTo>
                    <a:pt x="25135" y="5512"/>
                    <a:pt x="38442" y="0"/>
                    <a:pt x="52318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73041" cy="488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6437376" y="5997663"/>
            <a:ext cx="331622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262693" y="38446"/>
            <a:ext cx="1490907" cy="1490907"/>
          </a:xfrm>
          <a:custGeom>
            <a:avLst/>
            <a:gdLst/>
            <a:ahLst/>
            <a:cxnLst/>
            <a:rect r="r" b="b" t="t" l="l"/>
            <a:pathLst>
              <a:path h="1490907" w="1490907">
                <a:moveTo>
                  <a:pt x="0" y="0"/>
                </a:moveTo>
                <a:lnTo>
                  <a:pt x="1490907" y="0"/>
                </a:lnTo>
                <a:lnTo>
                  <a:pt x="1490907" y="1490907"/>
                </a:lnTo>
                <a:lnTo>
                  <a:pt x="0" y="1490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2916" y="964875"/>
            <a:ext cx="8407768" cy="202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9"/>
              </a:lnSpc>
            </a:pPr>
            <a:r>
              <a:rPr lang="en-US" sz="5941" spc="748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SOLAR PANEL POWER GENERATION PREDICTION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102872" y="1484930"/>
            <a:ext cx="2159821" cy="1676807"/>
          </a:xfrm>
          <a:custGeom>
            <a:avLst/>
            <a:gdLst/>
            <a:ahLst/>
            <a:cxnLst/>
            <a:rect r="r" b="b" t="t" l="l"/>
            <a:pathLst>
              <a:path h="1676807" w="2159821">
                <a:moveTo>
                  <a:pt x="0" y="0"/>
                </a:moveTo>
                <a:lnTo>
                  <a:pt x="2159821" y="0"/>
                </a:lnTo>
                <a:lnTo>
                  <a:pt x="2159821" y="1676807"/>
                </a:lnTo>
                <a:lnTo>
                  <a:pt x="0" y="1676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6589" y="5654838"/>
            <a:ext cx="4902069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Regression Model for Power Prediction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666" y="-380226"/>
            <a:ext cx="9753600" cy="2654942"/>
            <a:chOff x="0" y="0"/>
            <a:chExt cx="12077451" cy="3287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7451" cy="3287497"/>
            </a:xfrm>
            <a:custGeom>
              <a:avLst/>
              <a:gdLst/>
              <a:ahLst/>
              <a:cxnLst/>
              <a:rect r="r" b="b" t="t" l="l"/>
              <a:pathLst>
                <a:path h="3287497" w="12077451">
                  <a:moveTo>
                    <a:pt x="12077451" y="3287497"/>
                  </a:moveTo>
                  <a:lnTo>
                    <a:pt x="0" y="2869536"/>
                  </a:lnTo>
                  <a:lnTo>
                    <a:pt x="0" y="0"/>
                  </a:lnTo>
                  <a:lnTo>
                    <a:pt x="12077451" y="417961"/>
                  </a:lnTo>
                  <a:close/>
                </a:path>
              </a:pathLst>
            </a:custGeom>
            <a:blipFill>
              <a:blip r:embed="rId2"/>
              <a:stretch>
                <a:fillRect l="0" t="-94612" r="0" b="-9461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896" y="1952744"/>
            <a:ext cx="4595747" cy="1185967"/>
          </a:xfrm>
          <a:custGeom>
            <a:avLst/>
            <a:gdLst/>
            <a:ahLst/>
            <a:cxnLst/>
            <a:rect r="r" b="b" t="t" l="l"/>
            <a:pathLst>
              <a:path h="1185967" w="4595747">
                <a:moveTo>
                  <a:pt x="0" y="0"/>
                </a:moveTo>
                <a:lnTo>
                  <a:pt x="4595747" y="0"/>
                </a:lnTo>
                <a:lnTo>
                  <a:pt x="4595747" y="1185968"/>
                </a:lnTo>
                <a:lnTo>
                  <a:pt x="0" y="118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6236" r="-38966" b="-31177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95789" y="4510127"/>
            <a:ext cx="4015813" cy="3073922"/>
          </a:xfrm>
          <a:custGeom>
            <a:avLst/>
            <a:gdLst/>
            <a:ahLst/>
            <a:cxnLst/>
            <a:rect r="r" b="b" t="t" l="l"/>
            <a:pathLst>
              <a:path h="3073922" w="4015813">
                <a:moveTo>
                  <a:pt x="0" y="0"/>
                </a:moveTo>
                <a:lnTo>
                  <a:pt x="4015812" y="0"/>
                </a:lnTo>
                <a:lnTo>
                  <a:pt x="4015812" y="3073922"/>
                </a:lnTo>
                <a:lnTo>
                  <a:pt x="0" y="307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49555" y="4753688"/>
            <a:ext cx="4294614" cy="4798452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flipV="true">
            <a:off x="3359045" y="5658563"/>
            <a:ext cx="4636295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4467064" y="5029913"/>
            <a:ext cx="33162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4467064" y="4715588"/>
            <a:ext cx="33162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4064727" y="4401263"/>
            <a:ext cx="33162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970430" y="4058767"/>
            <a:ext cx="4575977" cy="2817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908901" y="2131390"/>
            <a:ext cx="3407518" cy="2941385"/>
            <a:chOff x="0" y="0"/>
            <a:chExt cx="742379" cy="6408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2379" cy="640825"/>
            </a:xfrm>
            <a:custGeom>
              <a:avLst/>
              <a:gdLst/>
              <a:ahLst/>
              <a:cxnLst/>
              <a:rect r="r" b="b" t="t" l="l"/>
              <a:pathLst>
                <a:path h="640825" w="742379">
                  <a:moveTo>
                    <a:pt x="0" y="0"/>
                  </a:moveTo>
                  <a:lnTo>
                    <a:pt x="742379" y="0"/>
                  </a:lnTo>
                  <a:lnTo>
                    <a:pt x="742379" y="640825"/>
                  </a:lnTo>
                  <a:lnTo>
                    <a:pt x="0" y="640825"/>
                  </a:lnTo>
                  <a:close/>
                </a:path>
              </a:pathLst>
            </a:custGeom>
            <a:blipFill>
              <a:blip r:embed="rId7"/>
              <a:stretch>
                <a:fillRect l="-2345" t="0" r="-339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4666" y="3170065"/>
            <a:ext cx="5038638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-Built Streamlit app (app.py)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- Inputs: weather &amp; environment features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- Output: Predicted power generated (kW)</a:t>
            </a:r>
          </a:p>
          <a:p>
            <a:pPr algn="l">
              <a:lnSpc>
                <a:spcPts val="299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5908901" y="5178664"/>
            <a:ext cx="3407518" cy="1115602"/>
            <a:chOff x="0" y="0"/>
            <a:chExt cx="742379" cy="243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2379" cy="243050"/>
            </a:xfrm>
            <a:custGeom>
              <a:avLst/>
              <a:gdLst/>
              <a:ahLst/>
              <a:cxnLst/>
              <a:rect r="r" b="b" t="t" l="l"/>
              <a:pathLst>
                <a:path h="243050" w="742379">
                  <a:moveTo>
                    <a:pt x="0" y="0"/>
                  </a:moveTo>
                  <a:lnTo>
                    <a:pt x="742379" y="0"/>
                  </a:lnTo>
                  <a:lnTo>
                    <a:pt x="742379" y="243050"/>
                  </a:lnTo>
                  <a:lnTo>
                    <a:pt x="0" y="243050"/>
                  </a:lnTo>
                  <a:close/>
                </a:path>
              </a:pathLst>
            </a:custGeom>
            <a:blipFill>
              <a:blip r:embed="rId8"/>
              <a:stretch>
                <a:fillRect l="0" t="-87256" r="0" b="-14335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>
            <a:off x="4064727" y="3430117"/>
            <a:ext cx="33162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163303" y="5344238"/>
            <a:ext cx="33162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970312" y="3744442"/>
            <a:ext cx="5812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325205" y="2131390"/>
            <a:ext cx="415512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spc="423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DEPLOYMENT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143" y="932942"/>
            <a:ext cx="3170125" cy="31701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136" t="0" r="-2513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51143" y="3616384"/>
            <a:ext cx="3170125" cy="317012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136" t="0" r="-2513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28288" y="2298930"/>
            <a:ext cx="4145280" cy="1358670"/>
            <a:chOff x="0" y="0"/>
            <a:chExt cx="1668555" cy="5468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555" cy="546891"/>
            </a:xfrm>
            <a:custGeom>
              <a:avLst/>
              <a:gdLst/>
              <a:ahLst/>
              <a:cxnLst/>
              <a:rect r="r" b="b" t="t" l="l"/>
              <a:pathLst>
                <a:path h="546891" w="1668555">
                  <a:moveTo>
                    <a:pt x="67235" y="0"/>
                  </a:moveTo>
                  <a:lnTo>
                    <a:pt x="1601320" y="0"/>
                  </a:lnTo>
                  <a:cubicBezTo>
                    <a:pt x="1638453" y="0"/>
                    <a:pt x="1668555" y="30102"/>
                    <a:pt x="1668555" y="67235"/>
                  </a:cubicBezTo>
                  <a:lnTo>
                    <a:pt x="1668555" y="479656"/>
                  </a:lnTo>
                  <a:cubicBezTo>
                    <a:pt x="1668555" y="516789"/>
                    <a:pt x="1638453" y="546891"/>
                    <a:pt x="1601320" y="546891"/>
                  </a:cubicBezTo>
                  <a:lnTo>
                    <a:pt x="67235" y="546891"/>
                  </a:lnTo>
                  <a:cubicBezTo>
                    <a:pt x="30102" y="546891"/>
                    <a:pt x="0" y="516789"/>
                    <a:pt x="0" y="479656"/>
                  </a:cubicBezTo>
                  <a:lnTo>
                    <a:pt x="0" y="67235"/>
                  </a:lnTo>
                  <a:cubicBezTo>
                    <a:pt x="0" y="30102"/>
                    <a:pt x="30102" y="0"/>
                    <a:pt x="67235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68555" cy="594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28288" y="3842777"/>
            <a:ext cx="4145280" cy="1358670"/>
            <a:chOff x="0" y="0"/>
            <a:chExt cx="1668555" cy="5468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68555" cy="546891"/>
            </a:xfrm>
            <a:custGeom>
              <a:avLst/>
              <a:gdLst/>
              <a:ahLst/>
              <a:cxnLst/>
              <a:rect r="r" b="b" t="t" l="l"/>
              <a:pathLst>
                <a:path h="546891" w="1668555">
                  <a:moveTo>
                    <a:pt x="67235" y="0"/>
                  </a:moveTo>
                  <a:lnTo>
                    <a:pt x="1601320" y="0"/>
                  </a:lnTo>
                  <a:cubicBezTo>
                    <a:pt x="1638453" y="0"/>
                    <a:pt x="1668555" y="30102"/>
                    <a:pt x="1668555" y="67235"/>
                  </a:cubicBezTo>
                  <a:lnTo>
                    <a:pt x="1668555" y="479656"/>
                  </a:lnTo>
                  <a:cubicBezTo>
                    <a:pt x="1668555" y="516789"/>
                    <a:pt x="1638453" y="546891"/>
                    <a:pt x="1601320" y="546891"/>
                  </a:cubicBezTo>
                  <a:lnTo>
                    <a:pt x="67235" y="546891"/>
                  </a:lnTo>
                  <a:cubicBezTo>
                    <a:pt x="30102" y="546891"/>
                    <a:pt x="0" y="516789"/>
                    <a:pt x="0" y="479656"/>
                  </a:cubicBezTo>
                  <a:lnTo>
                    <a:pt x="0" y="67235"/>
                  </a:lnTo>
                  <a:cubicBezTo>
                    <a:pt x="0" y="30102"/>
                    <a:pt x="30102" y="0"/>
                    <a:pt x="67235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668555" cy="594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102364" y="731520"/>
            <a:ext cx="2979574" cy="1295161"/>
          </a:xfrm>
          <a:custGeom>
            <a:avLst/>
            <a:gdLst/>
            <a:ahLst/>
            <a:cxnLst/>
            <a:rect r="r" b="b" t="t" l="l"/>
            <a:pathLst>
              <a:path h="1295161" w="2979574">
                <a:moveTo>
                  <a:pt x="0" y="0"/>
                </a:moveTo>
                <a:lnTo>
                  <a:pt x="2979574" y="0"/>
                </a:lnTo>
                <a:lnTo>
                  <a:pt x="2979574" y="1295161"/>
                </a:lnTo>
                <a:lnTo>
                  <a:pt x="0" y="1295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417" r="-114343" b="-277058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734514" y="5477672"/>
            <a:ext cx="4145280" cy="1358670"/>
            <a:chOff x="0" y="0"/>
            <a:chExt cx="1668555" cy="5468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68555" cy="546891"/>
            </a:xfrm>
            <a:custGeom>
              <a:avLst/>
              <a:gdLst/>
              <a:ahLst/>
              <a:cxnLst/>
              <a:rect r="r" b="b" t="t" l="l"/>
              <a:pathLst>
                <a:path h="546891" w="1668555">
                  <a:moveTo>
                    <a:pt x="67235" y="0"/>
                  </a:moveTo>
                  <a:lnTo>
                    <a:pt x="1601320" y="0"/>
                  </a:lnTo>
                  <a:cubicBezTo>
                    <a:pt x="1638453" y="0"/>
                    <a:pt x="1668555" y="30102"/>
                    <a:pt x="1668555" y="67235"/>
                  </a:cubicBezTo>
                  <a:lnTo>
                    <a:pt x="1668555" y="479656"/>
                  </a:lnTo>
                  <a:cubicBezTo>
                    <a:pt x="1668555" y="516789"/>
                    <a:pt x="1638453" y="546891"/>
                    <a:pt x="1601320" y="546891"/>
                  </a:cubicBezTo>
                  <a:lnTo>
                    <a:pt x="67235" y="546891"/>
                  </a:lnTo>
                  <a:cubicBezTo>
                    <a:pt x="30102" y="546891"/>
                    <a:pt x="0" y="516789"/>
                    <a:pt x="0" y="479656"/>
                  </a:cubicBezTo>
                  <a:lnTo>
                    <a:pt x="0" y="67235"/>
                  </a:lnTo>
                  <a:cubicBezTo>
                    <a:pt x="0" y="30102"/>
                    <a:pt x="30102" y="0"/>
                    <a:pt x="67235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668555" cy="594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1621893" y="2379737"/>
            <a:ext cx="2926080" cy="2926080"/>
          </a:xfrm>
          <a:custGeom>
            <a:avLst/>
            <a:gdLst/>
            <a:ahLst/>
            <a:cxnLst/>
            <a:rect r="r" b="b" t="t" l="l"/>
            <a:pathLst>
              <a:path h="2926080" w="2926080">
                <a:moveTo>
                  <a:pt x="0" y="0"/>
                </a:moveTo>
                <a:lnTo>
                  <a:pt x="2926080" y="0"/>
                </a:lnTo>
                <a:lnTo>
                  <a:pt x="2926080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33930" y="978316"/>
            <a:ext cx="3901440" cy="801569"/>
          </a:xfrm>
          <a:custGeom>
            <a:avLst/>
            <a:gdLst/>
            <a:ahLst/>
            <a:cxnLst/>
            <a:rect r="r" b="b" t="t" l="l"/>
            <a:pathLst>
              <a:path h="801569" w="3901440">
                <a:moveTo>
                  <a:pt x="0" y="0"/>
                </a:moveTo>
                <a:lnTo>
                  <a:pt x="3901440" y="0"/>
                </a:lnTo>
                <a:lnTo>
                  <a:pt x="3901440" y="801569"/>
                </a:lnTo>
                <a:lnTo>
                  <a:pt x="0" y="8015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80659" y="1060013"/>
            <a:ext cx="222298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4117" spc="485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RESULT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02364" y="2546305"/>
            <a:ext cx="340958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Best Model :</a:t>
            </a:r>
          </a:p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Random Forest Regressor</a:t>
            </a:r>
          </a:p>
          <a:p>
            <a:pPr algn="r">
              <a:lnSpc>
                <a:spcPts val="25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480659" y="4354282"/>
            <a:ext cx="260127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•R² Score: 94.15%</a:t>
            </a:r>
          </a:p>
          <a:p>
            <a:pPr algn="r">
              <a:lnSpc>
                <a:spcPts val="2519"/>
              </a:lnSpc>
            </a:pPr>
          </a:p>
          <a:p>
            <a:pPr algn="ctr">
              <a:lnSpc>
                <a:spcPts val="191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102364" y="5833157"/>
            <a:ext cx="3545641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4"/>
              </a:lnSpc>
            </a:pPr>
            <a:r>
              <a:rPr lang="en-US" sz="2095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Streamlit app successfully predicts power generation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6374" y="0"/>
            <a:ext cx="9753600" cy="3409950"/>
            <a:chOff x="0" y="0"/>
            <a:chExt cx="2124967" cy="7429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4967" cy="742908"/>
            </a:xfrm>
            <a:custGeom>
              <a:avLst/>
              <a:gdLst/>
              <a:ahLst/>
              <a:cxnLst/>
              <a:rect r="r" b="b" t="t" l="l"/>
              <a:pathLst>
                <a:path h="742908" w="2124967">
                  <a:moveTo>
                    <a:pt x="0" y="0"/>
                  </a:moveTo>
                  <a:lnTo>
                    <a:pt x="2124967" y="0"/>
                  </a:lnTo>
                  <a:lnTo>
                    <a:pt x="2124967" y="742908"/>
                  </a:lnTo>
                  <a:lnTo>
                    <a:pt x="0" y="742908"/>
                  </a:lnTo>
                  <a:close/>
                </a:path>
              </a:pathLst>
            </a:custGeom>
            <a:blipFill>
              <a:blip r:embed="rId2"/>
              <a:stretch>
                <a:fillRect l="0" t="-31649" r="0" b="-3164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61117">
            <a:off x="-601633" y="3543087"/>
            <a:ext cx="2157214" cy="3459090"/>
          </a:xfrm>
          <a:custGeom>
            <a:avLst/>
            <a:gdLst/>
            <a:ahLst/>
            <a:cxnLst/>
            <a:rect r="r" b="b" t="t" l="l"/>
            <a:pathLst>
              <a:path h="3459090" w="2157214">
                <a:moveTo>
                  <a:pt x="0" y="0"/>
                </a:moveTo>
                <a:lnTo>
                  <a:pt x="2157214" y="0"/>
                </a:lnTo>
                <a:lnTo>
                  <a:pt x="2157214" y="3459090"/>
                </a:lnTo>
                <a:lnTo>
                  <a:pt x="0" y="3459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9193530" y="-45682"/>
            <a:ext cx="0" cy="662936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158823" y="3657600"/>
            <a:ext cx="4437929" cy="1362906"/>
          </a:xfrm>
          <a:custGeom>
            <a:avLst/>
            <a:gdLst/>
            <a:ahLst/>
            <a:cxnLst/>
            <a:rect r="r" b="b" t="t" l="l"/>
            <a:pathLst>
              <a:path h="1362906" w="4437929">
                <a:moveTo>
                  <a:pt x="0" y="0"/>
                </a:moveTo>
                <a:lnTo>
                  <a:pt x="4437928" y="0"/>
                </a:lnTo>
                <a:lnTo>
                  <a:pt x="4437928" y="1362906"/>
                </a:lnTo>
                <a:lnTo>
                  <a:pt x="0" y="1362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2061" r="-11324" b="-1912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67510" y="3862803"/>
            <a:ext cx="3620553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0017" y="5244057"/>
            <a:ext cx="5189391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Solar energy prediction improves energy planning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Random Forest most reliable model for dataset</a:t>
            </a:r>
          </a:p>
          <a:p>
            <a:pPr algn="l">
              <a:lnSpc>
                <a:spcPts val="24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6248" y="1878802"/>
            <a:ext cx="5184014" cy="373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37"/>
              </a:lnSpc>
            </a:pPr>
            <a:r>
              <a:rPr lang="en-US" sz="1375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666678" y="-894370"/>
            <a:ext cx="4275082" cy="4275082"/>
          </a:xfrm>
          <a:custGeom>
            <a:avLst/>
            <a:gdLst/>
            <a:ahLst/>
            <a:cxnLst/>
            <a:rect r="r" b="b" t="t" l="l"/>
            <a:pathLst>
              <a:path h="4275082" w="4275082">
                <a:moveTo>
                  <a:pt x="0" y="0"/>
                </a:moveTo>
                <a:lnTo>
                  <a:pt x="4275082" y="0"/>
                </a:lnTo>
                <a:lnTo>
                  <a:pt x="4275082" y="4275082"/>
                </a:lnTo>
                <a:lnTo>
                  <a:pt x="0" y="427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32953" y="4886726"/>
            <a:ext cx="1262150" cy="320380"/>
          </a:xfrm>
          <a:custGeom>
            <a:avLst/>
            <a:gdLst/>
            <a:ahLst/>
            <a:cxnLst/>
            <a:rect r="r" b="b" t="t" l="l"/>
            <a:pathLst>
              <a:path h="320380" w="1262150">
                <a:moveTo>
                  <a:pt x="0" y="0"/>
                </a:moveTo>
                <a:lnTo>
                  <a:pt x="1262150" y="0"/>
                </a:lnTo>
                <a:lnTo>
                  <a:pt x="1262150" y="320381"/>
                </a:lnTo>
                <a:lnTo>
                  <a:pt x="0" y="320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1206248" y="6253196"/>
            <a:ext cx="88304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5882" y="-485120"/>
            <a:ext cx="1490907" cy="1490907"/>
          </a:xfrm>
          <a:custGeom>
            <a:avLst/>
            <a:gdLst/>
            <a:ahLst/>
            <a:cxnLst/>
            <a:rect r="r" b="b" t="t" l="l"/>
            <a:pathLst>
              <a:path h="1490907" w="1490907">
                <a:moveTo>
                  <a:pt x="0" y="0"/>
                </a:moveTo>
                <a:lnTo>
                  <a:pt x="1490907" y="0"/>
                </a:lnTo>
                <a:lnTo>
                  <a:pt x="1490907" y="1490906"/>
                </a:lnTo>
                <a:lnTo>
                  <a:pt x="0" y="149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19705" y="2394842"/>
            <a:ext cx="4952239" cy="1934284"/>
            <a:chOff x="0" y="0"/>
            <a:chExt cx="1834163" cy="7164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4163" cy="716402"/>
            </a:xfrm>
            <a:custGeom>
              <a:avLst/>
              <a:gdLst/>
              <a:ahLst/>
              <a:cxnLst/>
              <a:rect r="r" b="b" t="t" l="l"/>
              <a:pathLst>
                <a:path h="716402" w="1834163">
                  <a:moveTo>
                    <a:pt x="56279" y="0"/>
                  </a:moveTo>
                  <a:lnTo>
                    <a:pt x="1777883" y="0"/>
                  </a:lnTo>
                  <a:cubicBezTo>
                    <a:pt x="1792810" y="0"/>
                    <a:pt x="1807124" y="5929"/>
                    <a:pt x="1817679" y="16484"/>
                  </a:cubicBezTo>
                  <a:cubicBezTo>
                    <a:pt x="1828233" y="27038"/>
                    <a:pt x="1834163" y="41353"/>
                    <a:pt x="1834163" y="56279"/>
                  </a:cubicBezTo>
                  <a:lnTo>
                    <a:pt x="1834163" y="660122"/>
                  </a:lnTo>
                  <a:cubicBezTo>
                    <a:pt x="1834163" y="675048"/>
                    <a:pt x="1828233" y="689363"/>
                    <a:pt x="1817679" y="699918"/>
                  </a:cubicBezTo>
                  <a:cubicBezTo>
                    <a:pt x="1807124" y="710472"/>
                    <a:pt x="1792810" y="716402"/>
                    <a:pt x="1777883" y="716402"/>
                  </a:cubicBezTo>
                  <a:lnTo>
                    <a:pt x="56279" y="716402"/>
                  </a:lnTo>
                  <a:cubicBezTo>
                    <a:pt x="41353" y="716402"/>
                    <a:pt x="27038" y="710472"/>
                    <a:pt x="16484" y="699918"/>
                  </a:cubicBezTo>
                  <a:cubicBezTo>
                    <a:pt x="5929" y="689363"/>
                    <a:pt x="0" y="675048"/>
                    <a:pt x="0" y="660122"/>
                  </a:cubicBezTo>
                  <a:lnTo>
                    <a:pt x="0" y="56279"/>
                  </a:lnTo>
                  <a:cubicBezTo>
                    <a:pt x="0" y="41353"/>
                    <a:pt x="5929" y="27038"/>
                    <a:pt x="16484" y="16484"/>
                  </a:cubicBezTo>
                  <a:cubicBezTo>
                    <a:pt x="27038" y="5929"/>
                    <a:pt x="41353" y="0"/>
                    <a:pt x="56279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34163" cy="764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91099" y="2989812"/>
            <a:ext cx="3235171" cy="667788"/>
            <a:chOff x="0" y="0"/>
            <a:chExt cx="1198211" cy="2473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8211" cy="247329"/>
            </a:xfrm>
            <a:custGeom>
              <a:avLst/>
              <a:gdLst/>
              <a:ahLst/>
              <a:cxnLst/>
              <a:rect r="r" b="b" t="t" l="l"/>
              <a:pathLst>
                <a:path h="247329" w="1198211">
                  <a:moveTo>
                    <a:pt x="86150" y="0"/>
                  </a:moveTo>
                  <a:lnTo>
                    <a:pt x="1112062" y="0"/>
                  </a:lnTo>
                  <a:cubicBezTo>
                    <a:pt x="1159641" y="0"/>
                    <a:pt x="1198211" y="38571"/>
                    <a:pt x="1198211" y="86150"/>
                  </a:cubicBezTo>
                  <a:lnTo>
                    <a:pt x="1198211" y="161179"/>
                  </a:lnTo>
                  <a:cubicBezTo>
                    <a:pt x="1198211" y="184028"/>
                    <a:pt x="1189135" y="205940"/>
                    <a:pt x="1172979" y="222096"/>
                  </a:cubicBezTo>
                  <a:cubicBezTo>
                    <a:pt x="1156823" y="238253"/>
                    <a:pt x="1134910" y="247329"/>
                    <a:pt x="1112062" y="247329"/>
                  </a:cubicBezTo>
                  <a:lnTo>
                    <a:pt x="86150" y="247329"/>
                  </a:lnTo>
                  <a:cubicBezTo>
                    <a:pt x="63301" y="247329"/>
                    <a:pt x="41389" y="238253"/>
                    <a:pt x="25233" y="222096"/>
                  </a:cubicBezTo>
                  <a:cubicBezTo>
                    <a:pt x="9076" y="205940"/>
                    <a:pt x="0" y="184028"/>
                    <a:pt x="0" y="161179"/>
                  </a:cubicBezTo>
                  <a:lnTo>
                    <a:pt x="0" y="86150"/>
                  </a:lnTo>
                  <a:cubicBezTo>
                    <a:pt x="0" y="63301"/>
                    <a:pt x="9076" y="41389"/>
                    <a:pt x="25233" y="25233"/>
                  </a:cubicBezTo>
                  <a:cubicBezTo>
                    <a:pt x="41389" y="9076"/>
                    <a:pt x="63301" y="0"/>
                    <a:pt x="86150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98211" cy="29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19705" y="4819634"/>
            <a:ext cx="4932724" cy="2065863"/>
            <a:chOff x="0" y="0"/>
            <a:chExt cx="1826935" cy="7651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26935" cy="765135"/>
            </a:xfrm>
            <a:custGeom>
              <a:avLst/>
              <a:gdLst/>
              <a:ahLst/>
              <a:cxnLst/>
              <a:rect r="r" b="b" t="t" l="l"/>
              <a:pathLst>
                <a:path h="765135" w="1826935">
                  <a:moveTo>
                    <a:pt x="56502" y="0"/>
                  </a:moveTo>
                  <a:lnTo>
                    <a:pt x="1770433" y="0"/>
                  </a:lnTo>
                  <a:cubicBezTo>
                    <a:pt x="1785418" y="0"/>
                    <a:pt x="1799790" y="5953"/>
                    <a:pt x="1810386" y="16549"/>
                  </a:cubicBezTo>
                  <a:cubicBezTo>
                    <a:pt x="1820982" y="27145"/>
                    <a:pt x="1826935" y="41517"/>
                    <a:pt x="1826935" y="56502"/>
                  </a:cubicBezTo>
                  <a:lnTo>
                    <a:pt x="1826935" y="708632"/>
                  </a:lnTo>
                  <a:cubicBezTo>
                    <a:pt x="1826935" y="739838"/>
                    <a:pt x="1801638" y="765135"/>
                    <a:pt x="1770433" y="765135"/>
                  </a:cubicBezTo>
                  <a:lnTo>
                    <a:pt x="56502" y="765135"/>
                  </a:lnTo>
                  <a:cubicBezTo>
                    <a:pt x="25297" y="765135"/>
                    <a:pt x="0" y="739838"/>
                    <a:pt x="0" y="708632"/>
                  </a:cubicBezTo>
                  <a:lnTo>
                    <a:pt x="0" y="56502"/>
                  </a:lnTo>
                  <a:cubicBezTo>
                    <a:pt x="0" y="25297"/>
                    <a:pt x="25297" y="0"/>
                    <a:pt x="56502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826935" cy="812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1099" y="5419991"/>
            <a:ext cx="3235171" cy="667788"/>
            <a:chOff x="0" y="0"/>
            <a:chExt cx="1198211" cy="2473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8211" cy="247329"/>
            </a:xfrm>
            <a:custGeom>
              <a:avLst/>
              <a:gdLst/>
              <a:ahLst/>
              <a:cxnLst/>
              <a:rect r="r" b="b" t="t" l="l"/>
              <a:pathLst>
                <a:path h="247329" w="1198211">
                  <a:moveTo>
                    <a:pt x="86150" y="0"/>
                  </a:moveTo>
                  <a:lnTo>
                    <a:pt x="1112062" y="0"/>
                  </a:lnTo>
                  <a:cubicBezTo>
                    <a:pt x="1159641" y="0"/>
                    <a:pt x="1198211" y="38571"/>
                    <a:pt x="1198211" y="86150"/>
                  </a:cubicBezTo>
                  <a:lnTo>
                    <a:pt x="1198211" y="161179"/>
                  </a:lnTo>
                  <a:cubicBezTo>
                    <a:pt x="1198211" y="184028"/>
                    <a:pt x="1189135" y="205940"/>
                    <a:pt x="1172979" y="222096"/>
                  </a:cubicBezTo>
                  <a:cubicBezTo>
                    <a:pt x="1156823" y="238253"/>
                    <a:pt x="1134910" y="247329"/>
                    <a:pt x="1112062" y="247329"/>
                  </a:cubicBezTo>
                  <a:lnTo>
                    <a:pt x="86150" y="247329"/>
                  </a:lnTo>
                  <a:cubicBezTo>
                    <a:pt x="63301" y="247329"/>
                    <a:pt x="41389" y="238253"/>
                    <a:pt x="25233" y="222096"/>
                  </a:cubicBezTo>
                  <a:cubicBezTo>
                    <a:pt x="9076" y="205940"/>
                    <a:pt x="0" y="184028"/>
                    <a:pt x="0" y="161179"/>
                  </a:cubicBezTo>
                  <a:lnTo>
                    <a:pt x="0" y="86150"/>
                  </a:lnTo>
                  <a:cubicBezTo>
                    <a:pt x="0" y="63301"/>
                    <a:pt x="9076" y="41389"/>
                    <a:pt x="25233" y="25233"/>
                  </a:cubicBezTo>
                  <a:cubicBezTo>
                    <a:pt x="41389" y="9076"/>
                    <a:pt x="63301" y="0"/>
                    <a:pt x="86150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98211" cy="29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592300" y="6019179"/>
            <a:ext cx="1976321" cy="1976321"/>
          </a:xfrm>
          <a:custGeom>
            <a:avLst/>
            <a:gdLst/>
            <a:ahLst/>
            <a:cxnLst/>
            <a:rect r="r" b="b" t="t" l="l"/>
            <a:pathLst>
              <a:path h="1976321" w="1976321">
                <a:moveTo>
                  <a:pt x="0" y="0"/>
                </a:moveTo>
                <a:lnTo>
                  <a:pt x="1976321" y="0"/>
                </a:lnTo>
                <a:lnTo>
                  <a:pt x="1976321" y="1976321"/>
                </a:lnTo>
                <a:lnTo>
                  <a:pt x="0" y="1976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2140" y="979761"/>
            <a:ext cx="7990288" cy="1146479"/>
          </a:xfrm>
          <a:custGeom>
            <a:avLst/>
            <a:gdLst/>
            <a:ahLst/>
            <a:cxnLst/>
            <a:rect r="r" b="b" t="t" l="l"/>
            <a:pathLst>
              <a:path h="1146479" w="7990288">
                <a:moveTo>
                  <a:pt x="0" y="0"/>
                </a:moveTo>
                <a:lnTo>
                  <a:pt x="7990289" y="0"/>
                </a:lnTo>
                <a:lnTo>
                  <a:pt x="7990289" y="1146479"/>
                </a:lnTo>
                <a:lnTo>
                  <a:pt x="0" y="1146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5392" r="0" b="-42386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81656" y="1154489"/>
            <a:ext cx="7990288" cy="78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133" spc="857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PROBLEM STATEMENT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1190" y="3147493"/>
            <a:ext cx="183498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Uncertainty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74656" y="2619034"/>
            <a:ext cx="4242336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Difficulty i</a:t>
            </a:r>
            <a:r>
              <a:rPr lang="en-US" sz="24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n predicting solar panel power generation due to varying weather conditions.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3292" y="5577672"/>
            <a:ext cx="2110786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Efficiency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88194" y="5158694"/>
            <a:ext cx="3827688" cy="184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2255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Need for accurate</a:t>
            </a:r>
            <a:r>
              <a:rPr lang="en-US" sz="2255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 forecasting to improve efficiency of solar energy usage.</a:t>
            </a:r>
          </a:p>
          <a:p>
            <a:pPr algn="ctr">
              <a:lnSpc>
                <a:spcPts val="1996"/>
              </a:lnSpc>
            </a:pPr>
          </a:p>
          <a:p>
            <a:pPr algn="ctr">
              <a:lnSpc>
                <a:spcPts val="199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5677" y="4040933"/>
            <a:ext cx="1955773" cy="780471"/>
            <a:chOff x="0" y="0"/>
            <a:chExt cx="784229" cy="312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4229" cy="312955"/>
            </a:xfrm>
            <a:custGeom>
              <a:avLst/>
              <a:gdLst/>
              <a:ahLst/>
              <a:cxnLst/>
              <a:rect r="r" b="b" t="t" l="l"/>
              <a:pathLst>
                <a:path h="312955" w="784229">
                  <a:moveTo>
                    <a:pt x="142506" y="0"/>
                  </a:moveTo>
                  <a:lnTo>
                    <a:pt x="641723" y="0"/>
                  </a:lnTo>
                  <a:cubicBezTo>
                    <a:pt x="720427" y="0"/>
                    <a:pt x="784229" y="63802"/>
                    <a:pt x="784229" y="142506"/>
                  </a:cubicBezTo>
                  <a:lnTo>
                    <a:pt x="784229" y="170449"/>
                  </a:lnTo>
                  <a:cubicBezTo>
                    <a:pt x="784229" y="249152"/>
                    <a:pt x="720427" y="312955"/>
                    <a:pt x="641723" y="312955"/>
                  </a:cubicBezTo>
                  <a:lnTo>
                    <a:pt x="142506" y="312955"/>
                  </a:lnTo>
                  <a:cubicBezTo>
                    <a:pt x="63802" y="312955"/>
                    <a:pt x="0" y="249152"/>
                    <a:pt x="0" y="170449"/>
                  </a:cubicBezTo>
                  <a:lnTo>
                    <a:pt x="0" y="142506"/>
                  </a:lnTo>
                  <a:cubicBezTo>
                    <a:pt x="0" y="63802"/>
                    <a:pt x="63802" y="0"/>
                    <a:pt x="142506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4229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90557" y="5267848"/>
            <a:ext cx="1955773" cy="780471"/>
            <a:chOff x="0" y="0"/>
            <a:chExt cx="784229" cy="3129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4229" cy="312955"/>
            </a:xfrm>
            <a:custGeom>
              <a:avLst/>
              <a:gdLst/>
              <a:ahLst/>
              <a:cxnLst/>
              <a:rect r="r" b="b" t="t" l="l"/>
              <a:pathLst>
                <a:path h="312955" w="784229">
                  <a:moveTo>
                    <a:pt x="142506" y="0"/>
                  </a:moveTo>
                  <a:lnTo>
                    <a:pt x="641723" y="0"/>
                  </a:lnTo>
                  <a:cubicBezTo>
                    <a:pt x="720427" y="0"/>
                    <a:pt x="784229" y="63802"/>
                    <a:pt x="784229" y="142506"/>
                  </a:cubicBezTo>
                  <a:lnTo>
                    <a:pt x="784229" y="170449"/>
                  </a:lnTo>
                  <a:cubicBezTo>
                    <a:pt x="784229" y="249152"/>
                    <a:pt x="720427" y="312955"/>
                    <a:pt x="641723" y="312955"/>
                  </a:cubicBezTo>
                  <a:lnTo>
                    <a:pt x="142506" y="312955"/>
                  </a:lnTo>
                  <a:cubicBezTo>
                    <a:pt x="63802" y="312955"/>
                    <a:pt x="0" y="249152"/>
                    <a:pt x="0" y="170449"/>
                  </a:cubicBezTo>
                  <a:lnTo>
                    <a:pt x="0" y="142506"/>
                  </a:lnTo>
                  <a:cubicBezTo>
                    <a:pt x="0" y="63802"/>
                    <a:pt x="63802" y="0"/>
                    <a:pt x="142506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84229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48727" y="4040933"/>
            <a:ext cx="1955773" cy="780471"/>
            <a:chOff x="0" y="0"/>
            <a:chExt cx="784229" cy="3129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4229" cy="312955"/>
            </a:xfrm>
            <a:custGeom>
              <a:avLst/>
              <a:gdLst/>
              <a:ahLst/>
              <a:cxnLst/>
              <a:rect r="r" b="b" t="t" l="l"/>
              <a:pathLst>
                <a:path h="312955" w="784229">
                  <a:moveTo>
                    <a:pt x="142506" y="0"/>
                  </a:moveTo>
                  <a:lnTo>
                    <a:pt x="641723" y="0"/>
                  </a:lnTo>
                  <a:cubicBezTo>
                    <a:pt x="720427" y="0"/>
                    <a:pt x="784229" y="63802"/>
                    <a:pt x="784229" y="142506"/>
                  </a:cubicBezTo>
                  <a:lnTo>
                    <a:pt x="784229" y="170449"/>
                  </a:lnTo>
                  <a:cubicBezTo>
                    <a:pt x="784229" y="249152"/>
                    <a:pt x="720427" y="312955"/>
                    <a:pt x="641723" y="312955"/>
                  </a:cubicBezTo>
                  <a:lnTo>
                    <a:pt x="142506" y="312955"/>
                  </a:lnTo>
                  <a:cubicBezTo>
                    <a:pt x="63802" y="312955"/>
                    <a:pt x="0" y="249152"/>
                    <a:pt x="0" y="170449"/>
                  </a:cubicBezTo>
                  <a:lnTo>
                    <a:pt x="0" y="142506"/>
                  </a:lnTo>
                  <a:cubicBezTo>
                    <a:pt x="0" y="63802"/>
                    <a:pt x="63802" y="0"/>
                    <a:pt x="142506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84229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461398" y="-542949"/>
            <a:ext cx="3822670" cy="2926080"/>
          </a:xfrm>
          <a:custGeom>
            <a:avLst/>
            <a:gdLst/>
            <a:ahLst/>
            <a:cxnLst/>
            <a:rect r="r" b="b" t="t" l="l"/>
            <a:pathLst>
              <a:path h="2926080" w="3822670">
                <a:moveTo>
                  <a:pt x="0" y="0"/>
                </a:moveTo>
                <a:lnTo>
                  <a:pt x="3822670" y="0"/>
                </a:lnTo>
                <a:lnTo>
                  <a:pt x="3822670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6583680"/>
            <a:ext cx="1631018" cy="414013"/>
          </a:xfrm>
          <a:custGeom>
            <a:avLst/>
            <a:gdLst/>
            <a:ahLst/>
            <a:cxnLst/>
            <a:rect r="r" b="b" t="t" l="l"/>
            <a:pathLst>
              <a:path h="414013" w="1631018">
                <a:moveTo>
                  <a:pt x="0" y="0"/>
                </a:moveTo>
                <a:lnTo>
                  <a:pt x="1631018" y="0"/>
                </a:lnTo>
                <a:lnTo>
                  <a:pt x="1631018" y="414013"/>
                </a:lnTo>
                <a:lnTo>
                  <a:pt x="0" y="414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18699" y="3718983"/>
            <a:ext cx="2099488" cy="1782263"/>
            <a:chOff x="0" y="0"/>
            <a:chExt cx="95747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7470" cy="812800"/>
            </a:xfrm>
            <a:custGeom>
              <a:avLst/>
              <a:gdLst/>
              <a:ahLst/>
              <a:cxnLst/>
              <a:rect r="r" b="b" t="t" l="l"/>
              <a:pathLst>
                <a:path h="812800" w="957470">
                  <a:moveTo>
                    <a:pt x="59000" y="0"/>
                  </a:moveTo>
                  <a:lnTo>
                    <a:pt x="898470" y="0"/>
                  </a:lnTo>
                  <a:cubicBezTo>
                    <a:pt x="914118" y="0"/>
                    <a:pt x="929125" y="6216"/>
                    <a:pt x="940190" y="17281"/>
                  </a:cubicBezTo>
                  <a:cubicBezTo>
                    <a:pt x="951254" y="28346"/>
                    <a:pt x="957470" y="43353"/>
                    <a:pt x="957470" y="59000"/>
                  </a:cubicBezTo>
                  <a:lnTo>
                    <a:pt x="957470" y="753800"/>
                  </a:lnTo>
                  <a:cubicBezTo>
                    <a:pt x="957470" y="769447"/>
                    <a:pt x="951254" y="784454"/>
                    <a:pt x="940190" y="795519"/>
                  </a:cubicBezTo>
                  <a:cubicBezTo>
                    <a:pt x="929125" y="806584"/>
                    <a:pt x="914118" y="812800"/>
                    <a:pt x="898470" y="812800"/>
                  </a:cubicBezTo>
                  <a:lnTo>
                    <a:pt x="59000" y="812800"/>
                  </a:lnTo>
                  <a:cubicBezTo>
                    <a:pt x="43353" y="812800"/>
                    <a:pt x="28346" y="806584"/>
                    <a:pt x="17281" y="795519"/>
                  </a:cubicBezTo>
                  <a:cubicBezTo>
                    <a:pt x="6216" y="784454"/>
                    <a:pt x="0" y="769447"/>
                    <a:pt x="0" y="753800"/>
                  </a:cubicBezTo>
                  <a:lnTo>
                    <a:pt x="0" y="59000"/>
                  </a:lnTo>
                  <a:cubicBezTo>
                    <a:pt x="0" y="43353"/>
                    <a:pt x="6216" y="28346"/>
                    <a:pt x="17281" y="17281"/>
                  </a:cubicBezTo>
                  <a:cubicBezTo>
                    <a:pt x="28346" y="6216"/>
                    <a:pt x="43353" y="0"/>
                    <a:pt x="59000" y="0"/>
                  </a:cubicBezTo>
                  <a:close/>
                </a:path>
              </a:pathLst>
            </a:custGeom>
            <a:blipFill>
              <a:blip r:embed="rId6"/>
              <a:stretch>
                <a:fillRect l="-23224" t="0" r="-23224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503716" y="5267848"/>
            <a:ext cx="1955773" cy="780471"/>
            <a:chOff x="0" y="0"/>
            <a:chExt cx="784229" cy="3129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4229" cy="312955"/>
            </a:xfrm>
            <a:custGeom>
              <a:avLst/>
              <a:gdLst/>
              <a:ahLst/>
              <a:cxnLst/>
              <a:rect r="r" b="b" t="t" l="l"/>
              <a:pathLst>
                <a:path h="312955" w="784229">
                  <a:moveTo>
                    <a:pt x="142506" y="0"/>
                  </a:moveTo>
                  <a:lnTo>
                    <a:pt x="641723" y="0"/>
                  </a:lnTo>
                  <a:cubicBezTo>
                    <a:pt x="720427" y="0"/>
                    <a:pt x="784229" y="63802"/>
                    <a:pt x="784229" y="142506"/>
                  </a:cubicBezTo>
                  <a:lnTo>
                    <a:pt x="784229" y="170449"/>
                  </a:lnTo>
                  <a:cubicBezTo>
                    <a:pt x="784229" y="249152"/>
                    <a:pt x="720427" y="312955"/>
                    <a:pt x="641723" y="312955"/>
                  </a:cubicBezTo>
                  <a:lnTo>
                    <a:pt x="142506" y="312955"/>
                  </a:lnTo>
                  <a:cubicBezTo>
                    <a:pt x="63802" y="312955"/>
                    <a:pt x="0" y="249152"/>
                    <a:pt x="0" y="170449"/>
                  </a:cubicBezTo>
                  <a:lnTo>
                    <a:pt x="0" y="142506"/>
                  </a:lnTo>
                  <a:cubicBezTo>
                    <a:pt x="0" y="63802"/>
                    <a:pt x="63802" y="0"/>
                    <a:pt x="142506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84229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77705" y="3726521"/>
            <a:ext cx="2081257" cy="1774724"/>
            <a:chOff x="0" y="0"/>
            <a:chExt cx="2663210" cy="22709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63210" cy="2270965"/>
            </a:xfrm>
            <a:custGeom>
              <a:avLst/>
              <a:gdLst/>
              <a:ahLst/>
              <a:cxnLst/>
              <a:rect r="r" b="b" t="t" l="l"/>
              <a:pathLst>
                <a:path h="2270965" w="2663210">
                  <a:moveTo>
                    <a:pt x="2489984" y="2270965"/>
                  </a:moveTo>
                  <a:lnTo>
                    <a:pt x="173226" y="2270965"/>
                  </a:lnTo>
                  <a:cubicBezTo>
                    <a:pt x="77580" y="2270965"/>
                    <a:pt x="0" y="2171397"/>
                    <a:pt x="0" y="2049324"/>
                  </a:cubicBezTo>
                  <a:lnTo>
                    <a:pt x="0" y="222323"/>
                  </a:lnTo>
                  <a:cubicBezTo>
                    <a:pt x="0" y="99568"/>
                    <a:pt x="77580" y="0"/>
                    <a:pt x="173226" y="0"/>
                  </a:cubicBezTo>
                  <a:lnTo>
                    <a:pt x="2489984" y="0"/>
                  </a:lnTo>
                  <a:cubicBezTo>
                    <a:pt x="2585630" y="0"/>
                    <a:pt x="2663210" y="99568"/>
                    <a:pt x="2663210" y="222323"/>
                  </a:cubicBezTo>
                  <a:lnTo>
                    <a:pt x="2663210" y="2049324"/>
                  </a:lnTo>
                  <a:cubicBezTo>
                    <a:pt x="2663210" y="2171397"/>
                    <a:pt x="2585630" y="2270965"/>
                    <a:pt x="2489984" y="2270965"/>
                  </a:cubicBezTo>
                  <a:close/>
                </a:path>
              </a:pathLst>
            </a:custGeom>
            <a:blipFill>
              <a:blip r:embed="rId7"/>
              <a:stretch>
                <a:fillRect l="-40531" t="0" r="-4053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117150" y="2647664"/>
            <a:ext cx="2092390" cy="1602529"/>
            <a:chOff x="0" y="0"/>
            <a:chExt cx="2677455" cy="20506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77455" cy="2050622"/>
            </a:xfrm>
            <a:custGeom>
              <a:avLst/>
              <a:gdLst/>
              <a:ahLst/>
              <a:cxnLst/>
              <a:rect r="r" b="b" t="t" l="l"/>
              <a:pathLst>
                <a:path h="2050622" w="2677455">
                  <a:moveTo>
                    <a:pt x="2503303" y="2050622"/>
                  </a:moveTo>
                  <a:lnTo>
                    <a:pt x="174152" y="2050622"/>
                  </a:lnTo>
                  <a:cubicBezTo>
                    <a:pt x="77995" y="2050622"/>
                    <a:pt x="0" y="1960715"/>
                    <a:pt x="0" y="1850486"/>
                  </a:cubicBezTo>
                  <a:lnTo>
                    <a:pt x="0" y="200752"/>
                  </a:lnTo>
                  <a:cubicBezTo>
                    <a:pt x="0" y="89907"/>
                    <a:pt x="77995" y="0"/>
                    <a:pt x="174152" y="0"/>
                  </a:cubicBezTo>
                  <a:lnTo>
                    <a:pt x="2503303" y="0"/>
                  </a:lnTo>
                  <a:cubicBezTo>
                    <a:pt x="2599461" y="0"/>
                    <a:pt x="2677455" y="89907"/>
                    <a:pt x="2677455" y="200752"/>
                  </a:cubicBezTo>
                  <a:lnTo>
                    <a:pt x="2677455" y="1850486"/>
                  </a:lnTo>
                  <a:cubicBezTo>
                    <a:pt x="2677455" y="1960715"/>
                    <a:pt x="2599461" y="2050622"/>
                    <a:pt x="2503303" y="2050622"/>
                  </a:cubicBezTo>
                  <a:close/>
                </a:path>
              </a:pathLst>
            </a:custGeom>
            <a:blipFill>
              <a:blip r:embed="rId8"/>
              <a:stretch>
                <a:fillRect l="-22626" t="0" r="-2262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83216" y="4440372"/>
            <a:ext cx="1584496" cy="32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20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76195" y="5639034"/>
            <a:ext cx="1584496" cy="32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20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22190" y="4412118"/>
            <a:ext cx="1882310" cy="32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20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Comparision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475" y="4992854"/>
            <a:ext cx="252797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Analyze solar energy &amp; weather dataset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28820" y="6162036"/>
            <a:ext cx="327924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Build regression model to predict power generation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74955" y="4872595"/>
            <a:ext cx="2033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Compare multiple models &amp; select the best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77178" y="5639034"/>
            <a:ext cx="1882310" cy="32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20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78710" y="6301345"/>
            <a:ext cx="327924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Deploy model with for real-time usage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367369" y="2599718"/>
            <a:ext cx="2092390" cy="1602529"/>
            <a:chOff x="0" y="0"/>
            <a:chExt cx="2677455" cy="205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677455" cy="2050622"/>
            </a:xfrm>
            <a:custGeom>
              <a:avLst/>
              <a:gdLst/>
              <a:ahLst/>
              <a:cxnLst/>
              <a:rect r="r" b="b" t="t" l="l"/>
              <a:pathLst>
                <a:path h="2050622" w="2677455">
                  <a:moveTo>
                    <a:pt x="2503303" y="2050622"/>
                  </a:moveTo>
                  <a:lnTo>
                    <a:pt x="174152" y="2050622"/>
                  </a:lnTo>
                  <a:cubicBezTo>
                    <a:pt x="77995" y="2050622"/>
                    <a:pt x="0" y="1960715"/>
                    <a:pt x="0" y="1850486"/>
                  </a:cubicBezTo>
                  <a:lnTo>
                    <a:pt x="0" y="200752"/>
                  </a:lnTo>
                  <a:cubicBezTo>
                    <a:pt x="0" y="89907"/>
                    <a:pt x="77995" y="0"/>
                    <a:pt x="174152" y="0"/>
                  </a:cubicBezTo>
                  <a:lnTo>
                    <a:pt x="2503303" y="0"/>
                  </a:lnTo>
                  <a:cubicBezTo>
                    <a:pt x="2599461" y="0"/>
                    <a:pt x="2677455" y="89907"/>
                    <a:pt x="2677455" y="200752"/>
                  </a:cubicBezTo>
                  <a:lnTo>
                    <a:pt x="2677455" y="1850486"/>
                  </a:lnTo>
                  <a:cubicBezTo>
                    <a:pt x="2677455" y="1960715"/>
                    <a:pt x="2599461" y="2050622"/>
                    <a:pt x="2503303" y="2050622"/>
                  </a:cubicBezTo>
                  <a:close/>
                </a:path>
              </a:pathLst>
            </a:custGeom>
            <a:blipFill>
              <a:blip r:embed="rId9"/>
              <a:stretch>
                <a:fillRect l="-19055" t="0" r="-19055" b="0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670586" y="845677"/>
            <a:ext cx="3596515" cy="1134917"/>
          </a:xfrm>
          <a:custGeom>
            <a:avLst/>
            <a:gdLst/>
            <a:ahLst/>
            <a:cxnLst/>
            <a:rect r="r" b="b" t="t" l="l"/>
            <a:pathLst>
              <a:path h="1134917" w="3596515">
                <a:moveTo>
                  <a:pt x="0" y="0"/>
                </a:moveTo>
                <a:lnTo>
                  <a:pt x="3596516" y="0"/>
                </a:lnTo>
                <a:lnTo>
                  <a:pt x="3596516" y="1134916"/>
                </a:lnTo>
                <a:lnTo>
                  <a:pt x="0" y="11349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60732" r="0" b="-161796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70297" y="1017848"/>
            <a:ext cx="329680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spc="40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656" y="755214"/>
            <a:ext cx="7990288" cy="1146479"/>
          </a:xfrm>
          <a:custGeom>
            <a:avLst/>
            <a:gdLst/>
            <a:ahLst/>
            <a:cxnLst/>
            <a:rect r="r" b="b" t="t" l="l"/>
            <a:pathLst>
              <a:path h="1146479" w="7990288">
                <a:moveTo>
                  <a:pt x="0" y="0"/>
                </a:moveTo>
                <a:lnTo>
                  <a:pt x="7990288" y="0"/>
                </a:lnTo>
                <a:lnTo>
                  <a:pt x="7990288" y="1146479"/>
                </a:lnTo>
                <a:lnTo>
                  <a:pt x="0" y="1146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5392" r="0" b="-4238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2945" y="986445"/>
            <a:ext cx="7598999" cy="81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2"/>
              </a:lnSpc>
            </a:pPr>
            <a:r>
              <a:rPr lang="en-US" sz="5285" spc="539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DATASET DESCRIPTION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31161" y="2262970"/>
            <a:ext cx="5647950" cy="627447"/>
            <a:chOff x="0" y="0"/>
            <a:chExt cx="2091833" cy="2323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91833" cy="232388"/>
            </a:xfrm>
            <a:custGeom>
              <a:avLst/>
              <a:gdLst/>
              <a:ahLst/>
              <a:cxnLst/>
              <a:rect r="r" b="b" t="t" l="l"/>
              <a:pathLst>
                <a:path h="232388" w="2091833">
                  <a:moveTo>
                    <a:pt x="49347" y="0"/>
                  </a:moveTo>
                  <a:lnTo>
                    <a:pt x="2042486" y="0"/>
                  </a:lnTo>
                  <a:cubicBezTo>
                    <a:pt x="2069740" y="0"/>
                    <a:pt x="2091833" y="22093"/>
                    <a:pt x="2091833" y="49347"/>
                  </a:cubicBezTo>
                  <a:lnTo>
                    <a:pt x="2091833" y="183041"/>
                  </a:lnTo>
                  <a:cubicBezTo>
                    <a:pt x="2091833" y="210294"/>
                    <a:pt x="2069740" y="232388"/>
                    <a:pt x="2042486" y="232388"/>
                  </a:cubicBezTo>
                  <a:lnTo>
                    <a:pt x="49347" y="232388"/>
                  </a:lnTo>
                  <a:cubicBezTo>
                    <a:pt x="22093" y="232388"/>
                    <a:pt x="0" y="210294"/>
                    <a:pt x="0" y="183041"/>
                  </a:cubicBezTo>
                  <a:lnTo>
                    <a:pt x="0" y="49347"/>
                  </a:lnTo>
                  <a:cubicBezTo>
                    <a:pt x="0" y="22093"/>
                    <a:pt x="22093" y="0"/>
                    <a:pt x="49347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91833" cy="280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645115" y="3031634"/>
            <a:ext cx="5533996" cy="652219"/>
            <a:chOff x="0" y="0"/>
            <a:chExt cx="2049628" cy="2415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9628" cy="241563"/>
            </a:xfrm>
            <a:custGeom>
              <a:avLst/>
              <a:gdLst/>
              <a:ahLst/>
              <a:cxnLst/>
              <a:rect r="r" b="b" t="t" l="l"/>
              <a:pathLst>
                <a:path h="241563" w="2049628">
                  <a:moveTo>
                    <a:pt x="50363" y="0"/>
                  </a:moveTo>
                  <a:lnTo>
                    <a:pt x="1999265" y="0"/>
                  </a:lnTo>
                  <a:cubicBezTo>
                    <a:pt x="2012622" y="0"/>
                    <a:pt x="2025432" y="5306"/>
                    <a:pt x="2034877" y="14751"/>
                  </a:cubicBezTo>
                  <a:cubicBezTo>
                    <a:pt x="2044322" y="24196"/>
                    <a:pt x="2049628" y="37006"/>
                    <a:pt x="2049628" y="50363"/>
                  </a:cubicBezTo>
                  <a:lnTo>
                    <a:pt x="2049628" y="191199"/>
                  </a:lnTo>
                  <a:cubicBezTo>
                    <a:pt x="2049628" y="204557"/>
                    <a:pt x="2044322" y="217367"/>
                    <a:pt x="2034877" y="226812"/>
                  </a:cubicBezTo>
                  <a:cubicBezTo>
                    <a:pt x="2025432" y="236256"/>
                    <a:pt x="2012622" y="241563"/>
                    <a:pt x="1999265" y="241563"/>
                  </a:cubicBezTo>
                  <a:lnTo>
                    <a:pt x="50363" y="241563"/>
                  </a:lnTo>
                  <a:cubicBezTo>
                    <a:pt x="37006" y="241563"/>
                    <a:pt x="24196" y="236256"/>
                    <a:pt x="14751" y="226812"/>
                  </a:cubicBezTo>
                  <a:cubicBezTo>
                    <a:pt x="5306" y="217367"/>
                    <a:pt x="0" y="204557"/>
                    <a:pt x="0" y="191199"/>
                  </a:cubicBezTo>
                  <a:lnTo>
                    <a:pt x="0" y="50363"/>
                  </a:lnTo>
                  <a:cubicBezTo>
                    <a:pt x="0" y="37006"/>
                    <a:pt x="5306" y="24196"/>
                    <a:pt x="14751" y="14751"/>
                  </a:cubicBezTo>
                  <a:cubicBezTo>
                    <a:pt x="24196" y="5306"/>
                    <a:pt x="37006" y="0"/>
                    <a:pt x="50363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049628" cy="28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645115" y="3826728"/>
            <a:ext cx="5533996" cy="633460"/>
            <a:chOff x="0" y="0"/>
            <a:chExt cx="2049628" cy="2346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9628" cy="234615"/>
            </a:xfrm>
            <a:custGeom>
              <a:avLst/>
              <a:gdLst/>
              <a:ahLst/>
              <a:cxnLst/>
              <a:rect r="r" b="b" t="t" l="l"/>
              <a:pathLst>
                <a:path h="234615" w="2049628">
                  <a:moveTo>
                    <a:pt x="50363" y="0"/>
                  </a:moveTo>
                  <a:lnTo>
                    <a:pt x="1999265" y="0"/>
                  </a:lnTo>
                  <a:cubicBezTo>
                    <a:pt x="2012622" y="0"/>
                    <a:pt x="2025432" y="5306"/>
                    <a:pt x="2034877" y="14751"/>
                  </a:cubicBezTo>
                  <a:cubicBezTo>
                    <a:pt x="2044322" y="24196"/>
                    <a:pt x="2049628" y="37006"/>
                    <a:pt x="2049628" y="50363"/>
                  </a:cubicBezTo>
                  <a:lnTo>
                    <a:pt x="2049628" y="184252"/>
                  </a:lnTo>
                  <a:cubicBezTo>
                    <a:pt x="2049628" y="197609"/>
                    <a:pt x="2044322" y="210419"/>
                    <a:pt x="2034877" y="219864"/>
                  </a:cubicBezTo>
                  <a:cubicBezTo>
                    <a:pt x="2025432" y="229309"/>
                    <a:pt x="2012622" y="234615"/>
                    <a:pt x="1999265" y="234615"/>
                  </a:cubicBezTo>
                  <a:lnTo>
                    <a:pt x="50363" y="234615"/>
                  </a:lnTo>
                  <a:cubicBezTo>
                    <a:pt x="37006" y="234615"/>
                    <a:pt x="24196" y="229309"/>
                    <a:pt x="14751" y="219864"/>
                  </a:cubicBezTo>
                  <a:cubicBezTo>
                    <a:pt x="5306" y="210419"/>
                    <a:pt x="0" y="197609"/>
                    <a:pt x="0" y="184252"/>
                  </a:cubicBezTo>
                  <a:lnTo>
                    <a:pt x="0" y="50363"/>
                  </a:lnTo>
                  <a:cubicBezTo>
                    <a:pt x="0" y="37006"/>
                    <a:pt x="5306" y="24196"/>
                    <a:pt x="14751" y="14751"/>
                  </a:cubicBezTo>
                  <a:cubicBezTo>
                    <a:pt x="24196" y="5306"/>
                    <a:pt x="37006" y="0"/>
                    <a:pt x="50363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049628" cy="282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45115" y="4578095"/>
            <a:ext cx="5533996" cy="928735"/>
            <a:chOff x="0" y="0"/>
            <a:chExt cx="2049628" cy="3439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49628" cy="343976"/>
            </a:xfrm>
            <a:custGeom>
              <a:avLst/>
              <a:gdLst/>
              <a:ahLst/>
              <a:cxnLst/>
              <a:rect r="r" b="b" t="t" l="l"/>
              <a:pathLst>
                <a:path h="343976" w="2049628">
                  <a:moveTo>
                    <a:pt x="50363" y="0"/>
                  </a:moveTo>
                  <a:lnTo>
                    <a:pt x="1999265" y="0"/>
                  </a:lnTo>
                  <a:cubicBezTo>
                    <a:pt x="2012622" y="0"/>
                    <a:pt x="2025432" y="5306"/>
                    <a:pt x="2034877" y="14751"/>
                  </a:cubicBezTo>
                  <a:cubicBezTo>
                    <a:pt x="2044322" y="24196"/>
                    <a:pt x="2049628" y="37006"/>
                    <a:pt x="2049628" y="50363"/>
                  </a:cubicBezTo>
                  <a:lnTo>
                    <a:pt x="2049628" y="293613"/>
                  </a:lnTo>
                  <a:cubicBezTo>
                    <a:pt x="2049628" y="306970"/>
                    <a:pt x="2044322" y="319780"/>
                    <a:pt x="2034877" y="329225"/>
                  </a:cubicBezTo>
                  <a:cubicBezTo>
                    <a:pt x="2025432" y="338670"/>
                    <a:pt x="2012622" y="343976"/>
                    <a:pt x="1999265" y="343976"/>
                  </a:cubicBezTo>
                  <a:lnTo>
                    <a:pt x="50363" y="343976"/>
                  </a:lnTo>
                  <a:cubicBezTo>
                    <a:pt x="37006" y="343976"/>
                    <a:pt x="24196" y="338670"/>
                    <a:pt x="14751" y="329225"/>
                  </a:cubicBezTo>
                  <a:cubicBezTo>
                    <a:pt x="5306" y="319780"/>
                    <a:pt x="0" y="306970"/>
                    <a:pt x="0" y="293613"/>
                  </a:cubicBezTo>
                  <a:lnTo>
                    <a:pt x="0" y="50363"/>
                  </a:lnTo>
                  <a:cubicBezTo>
                    <a:pt x="0" y="37006"/>
                    <a:pt x="5306" y="24196"/>
                    <a:pt x="14751" y="14751"/>
                  </a:cubicBezTo>
                  <a:cubicBezTo>
                    <a:pt x="24196" y="5306"/>
                    <a:pt x="37006" y="0"/>
                    <a:pt x="50363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049628" cy="39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645115" y="5713976"/>
            <a:ext cx="5533996" cy="869704"/>
            <a:chOff x="0" y="0"/>
            <a:chExt cx="2049628" cy="3221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9628" cy="322113"/>
            </a:xfrm>
            <a:custGeom>
              <a:avLst/>
              <a:gdLst/>
              <a:ahLst/>
              <a:cxnLst/>
              <a:rect r="r" b="b" t="t" l="l"/>
              <a:pathLst>
                <a:path h="322113" w="2049628">
                  <a:moveTo>
                    <a:pt x="50363" y="0"/>
                  </a:moveTo>
                  <a:lnTo>
                    <a:pt x="1999265" y="0"/>
                  </a:lnTo>
                  <a:cubicBezTo>
                    <a:pt x="2012622" y="0"/>
                    <a:pt x="2025432" y="5306"/>
                    <a:pt x="2034877" y="14751"/>
                  </a:cubicBezTo>
                  <a:cubicBezTo>
                    <a:pt x="2044322" y="24196"/>
                    <a:pt x="2049628" y="37006"/>
                    <a:pt x="2049628" y="50363"/>
                  </a:cubicBezTo>
                  <a:lnTo>
                    <a:pt x="2049628" y="271750"/>
                  </a:lnTo>
                  <a:cubicBezTo>
                    <a:pt x="2049628" y="285107"/>
                    <a:pt x="2044322" y="297917"/>
                    <a:pt x="2034877" y="307362"/>
                  </a:cubicBezTo>
                  <a:cubicBezTo>
                    <a:pt x="2025432" y="316807"/>
                    <a:pt x="2012622" y="322113"/>
                    <a:pt x="1999265" y="322113"/>
                  </a:cubicBezTo>
                  <a:lnTo>
                    <a:pt x="50363" y="322113"/>
                  </a:lnTo>
                  <a:cubicBezTo>
                    <a:pt x="37006" y="322113"/>
                    <a:pt x="24196" y="316807"/>
                    <a:pt x="14751" y="307362"/>
                  </a:cubicBezTo>
                  <a:cubicBezTo>
                    <a:pt x="5306" y="297917"/>
                    <a:pt x="0" y="285107"/>
                    <a:pt x="0" y="271750"/>
                  </a:cubicBezTo>
                  <a:lnTo>
                    <a:pt x="0" y="50363"/>
                  </a:lnTo>
                  <a:cubicBezTo>
                    <a:pt x="0" y="37006"/>
                    <a:pt x="5306" y="24196"/>
                    <a:pt x="14751" y="14751"/>
                  </a:cubicBezTo>
                  <a:cubicBezTo>
                    <a:pt x="24196" y="5306"/>
                    <a:pt x="37006" y="0"/>
                    <a:pt x="50363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049628" cy="369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31520" y="2003835"/>
            <a:ext cx="2502441" cy="5018856"/>
            <a:chOff x="0" y="0"/>
            <a:chExt cx="882559" cy="17700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82559" cy="1770047"/>
            </a:xfrm>
            <a:custGeom>
              <a:avLst/>
              <a:gdLst/>
              <a:ahLst/>
              <a:cxnLst/>
              <a:rect r="r" b="b" t="t" l="l"/>
              <a:pathLst>
                <a:path h="1770047" w="882559">
                  <a:moveTo>
                    <a:pt x="116962" y="0"/>
                  </a:moveTo>
                  <a:lnTo>
                    <a:pt x="765598" y="0"/>
                  </a:lnTo>
                  <a:cubicBezTo>
                    <a:pt x="830194" y="0"/>
                    <a:pt x="882559" y="52366"/>
                    <a:pt x="882559" y="116962"/>
                  </a:cubicBezTo>
                  <a:lnTo>
                    <a:pt x="882559" y="1653085"/>
                  </a:lnTo>
                  <a:cubicBezTo>
                    <a:pt x="882559" y="1717681"/>
                    <a:pt x="830194" y="1770047"/>
                    <a:pt x="765598" y="1770047"/>
                  </a:cubicBezTo>
                  <a:lnTo>
                    <a:pt x="116962" y="1770047"/>
                  </a:lnTo>
                  <a:cubicBezTo>
                    <a:pt x="52366" y="1770047"/>
                    <a:pt x="0" y="1717681"/>
                    <a:pt x="0" y="1653085"/>
                  </a:cubicBezTo>
                  <a:lnTo>
                    <a:pt x="0" y="116962"/>
                  </a:lnTo>
                  <a:cubicBezTo>
                    <a:pt x="0" y="52366"/>
                    <a:pt x="52366" y="0"/>
                    <a:pt x="116962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82559" cy="1817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32198" y="2405244"/>
            <a:ext cx="110108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Source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70650" y="2424294"/>
            <a:ext cx="3071772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</a:pPr>
            <a:r>
              <a:rPr lang="en-US" sz="1957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Provided Dataset (CSV)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63339" y="3186294"/>
            <a:ext cx="63880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Size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94843" y="3169503"/>
            <a:ext cx="382338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</a:pPr>
            <a:r>
              <a:rPr lang="en-US" sz="1957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Total Rows: 2920, Columns:10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5895" y="3989903"/>
            <a:ext cx="2013691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Target Variable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94727" y="4004190"/>
            <a:ext cx="2212686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</a:pPr>
            <a:r>
              <a:rPr lang="en-US" sz="1957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Power Generated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7853604" y="5111495"/>
            <a:ext cx="3121528" cy="3121528"/>
          </a:xfrm>
          <a:custGeom>
            <a:avLst/>
            <a:gdLst/>
            <a:ahLst/>
            <a:cxnLst/>
            <a:rect r="r" b="b" t="t" l="l"/>
            <a:pathLst>
              <a:path h="3121528" w="3121528">
                <a:moveTo>
                  <a:pt x="0" y="0"/>
                </a:moveTo>
                <a:lnTo>
                  <a:pt x="3121528" y="0"/>
                </a:lnTo>
                <a:lnTo>
                  <a:pt x="3121528" y="3121528"/>
                </a:lnTo>
                <a:lnTo>
                  <a:pt x="0" y="3121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796929" y="1121447"/>
            <a:ext cx="1631018" cy="414013"/>
          </a:xfrm>
          <a:custGeom>
            <a:avLst/>
            <a:gdLst/>
            <a:ahLst/>
            <a:cxnLst/>
            <a:rect r="r" b="b" t="t" l="l"/>
            <a:pathLst>
              <a:path h="414013" w="1631018">
                <a:moveTo>
                  <a:pt x="0" y="0"/>
                </a:moveTo>
                <a:lnTo>
                  <a:pt x="1631018" y="0"/>
                </a:lnTo>
                <a:lnTo>
                  <a:pt x="1631018" y="414013"/>
                </a:lnTo>
                <a:lnTo>
                  <a:pt x="0" y="414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7180" y="5954506"/>
            <a:ext cx="2013691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Natures of Data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34089" y="4871013"/>
            <a:ext cx="239987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Feature Categories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33961" y="4650689"/>
            <a:ext cx="4945149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</a:pPr>
            <a:r>
              <a:rPr lang="en-US" sz="1957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Time-based : “distance-to-solar-noon”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0223" y="5078158"/>
            <a:ext cx="453262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</a:pPr>
            <a:r>
              <a:rPr lang="en-US" sz="1957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Weather-based : All other features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33961" y="5828276"/>
            <a:ext cx="493421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Combination of numerical &amp; continuous values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7070" y="731520"/>
            <a:ext cx="1281078" cy="363360"/>
          </a:xfrm>
          <a:custGeom>
            <a:avLst/>
            <a:gdLst/>
            <a:ahLst/>
            <a:cxnLst/>
            <a:rect r="r" b="b" t="t" l="l"/>
            <a:pathLst>
              <a:path h="363360" w="1281078">
                <a:moveTo>
                  <a:pt x="0" y="0"/>
                </a:moveTo>
                <a:lnTo>
                  <a:pt x="1281078" y="0"/>
                </a:lnTo>
                <a:lnTo>
                  <a:pt x="1281078" y="363360"/>
                </a:lnTo>
                <a:lnTo>
                  <a:pt x="0" y="363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0075" y="306212"/>
            <a:ext cx="4246194" cy="1234760"/>
          </a:xfrm>
          <a:custGeom>
            <a:avLst/>
            <a:gdLst/>
            <a:ahLst/>
            <a:cxnLst/>
            <a:rect r="r" b="b" t="t" l="l"/>
            <a:pathLst>
              <a:path h="1234760" w="4246194">
                <a:moveTo>
                  <a:pt x="0" y="0"/>
                </a:moveTo>
                <a:lnTo>
                  <a:pt x="4246194" y="0"/>
                </a:lnTo>
                <a:lnTo>
                  <a:pt x="4246194" y="1234760"/>
                </a:lnTo>
                <a:lnTo>
                  <a:pt x="0" y="123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408" r="-88175" b="-3864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86802" y="2194560"/>
            <a:ext cx="2702634" cy="2926080"/>
          </a:xfrm>
          <a:custGeom>
            <a:avLst/>
            <a:gdLst/>
            <a:ahLst/>
            <a:cxnLst/>
            <a:rect r="r" b="b" t="t" l="l"/>
            <a:pathLst>
              <a:path h="2926080" w="2702634">
                <a:moveTo>
                  <a:pt x="0" y="0"/>
                </a:moveTo>
                <a:lnTo>
                  <a:pt x="2702634" y="0"/>
                </a:lnTo>
                <a:lnTo>
                  <a:pt x="2702634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000335" y="306212"/>
            <a:ext cx="3475567" cy="2761049"/>
            <a:chOff x="0" y="0"/>
            <a:chExt cx="757204" cy="6015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7204" cy="601536"/>
            </a:xfrm>
            <a:custGeom>
              <a:avLst/>
              <a:gdLst/>
              <a:ahLst/>
              <a:cxnLst/>
              <a:rect r="r" b="b" t="t" l="l"/>
              <a:pathLst>
                <a:path h="601536" w="757204">
                  <a:moveTo>
                    <a:pt x="35640" y="0"/>
                  </a:moveTo>
                  <a:lnTo>
                    <a:pt x="721564" y="0"/>
                  </a:lnTo>
                  <a:cubicBezTo>
                    <a:pt x="741247" y="0"/>
                    <a:pt x="757204" y="15957"/>
                    <a:pt x="757204" y="35640"/>
                  </a:cubicBezTo>
                  <a:lnTo>
                    <a:pt x="757204" y="565895"/>
                  </a:lnTo>
                  <a:cubicBezTo>
                    <a:pt x="757204" y="575348"/>
                    <a:pt x="753449" y="584413"/>
                    <a:pt x="746765" y="591097"/>
                  </a:cubicBezTo>
                  <a:cubicBezTo>
                    <a:pt x="740081" y="597781"/>
                    <a:pt x="731016" y="601536"/>
                    <a:pt x="721564" y="601536"/>
                  </a:cubicBezTo>
                  <a:lnTo>
                    <a:pt x="35640" y="601536"/>
                  </a:lnTo>
                  <a:cubicBezTo>
                    <a:pt x="26188" y="601536"/>
                    <a:pt x="17123" y="597781"/>
                    <a:pt x="10439" y="591097"/>
                  </a:cubicBezTo>
                  <a:cubicBezTo>
                    <a:pt x="3755" y="584413"/>
                    <a:pt x="0" y="575348"/>
                    <a:pt x="0" y="565895"/>
                  </a:cubicBezTo>
                  <a:lnTo>
                    <a:pt x="0" y="35640"/>
                  </a:lnTo>
                  <a:cubicBezTo>
                    <a:pt x="0" y="26188"/>
                    <a:pt x="3755" y="17123"/>
                    <a:pt x="10439" y="10439"/>
                  </a:cubicBezTo>
                  <a:cubicBezTo>
                    <a:pt x="17123" y="3755"/>
                    <a:pt x="26188" y="0"/>
                    <a:pt x="3564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5878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704953" y="4022340"/>
            <a:ext cx="2702634" cy="2926080"/>
          </a:xfrm>
          <a:custGeom>
            <a:avLst/>
            <a:gdLst/>
            <a:ahLst/>
            <a:cxnLst/>
            <a:rect r="r" b="b" t="t" l="l"/>
            <a:pathLst>
              <a:path h="2926080" w="2702634">
                <a:moveTo>
                  <a:pt x="0" y="0"/>
                </a:moveTo>
                <a:lnTo>
                  <a:pt x="2702633" y="0"/>
                </a:lnTo>
                <a:lnTo>
                  <a:pt x="2702633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56913" y="5598180"/>
            <a:ext cx="3155576" cy="2926080"/>
          </a:xfrm>
          <a:custGeom>
            <a:avLst/>
            <a:gdLst/>
            <a:ahLst/>
            <a:cxnLst/>
            <a:rect r="r" b="b" t="t" l="l"/>
            <a:pathLst>
              <a:path h="2926080" w="3155576">
                <a:moveTo>
                  <a:pt x="0" y="0"/>
                </a:moveTo>
                <a:lnTo>
                  <a:pt x="3155577" y="0"/>
                </a:lnTo>
                <a:lnTo>
                  <a:pt x="315557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63469" y="3434397"/>
            <a:ext cx="3982565" cy="2568739"/>
            <a:chOff x="0" y="0"/>
            <a:chExt cx="867661" cy="5596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7661" cy="559638"/>
            </a:xfrm>
            <a:custGeom>
              <a:avLst/>
              <a:gdLst/>
              <a:ahLst/>
              <a:cxnLst/>
              <a:rect r="r" b="b" t="t" l="l"/>
              <a:pathLst>
                <a:path h="559638" w="867661">
                  <a:moveTo>
                    <a:pt x="31103" y="0"/>
                  </a:moveTo>
                  <a:lnTo>
                    <a:pt x="836558" y="0"/>
                  </a:lnTo>
                  <a:cubicBezTo>
                    <a:pt x="844807" y="0"/>
                    <a:pt x="852718" y="3277"/>
                    <a:pt x="858551" y="9110"/>
                  </a:cubicBezTo>
                  <a:cubicBezTo>
                    <a:pt x="864384" y="14943"/>
                    <a:pt x="867661" y="22854"/>
                    <a:pt x="867661" y="31103"/>
                  </a:cubicBezTo>
                  <a:lnTo>
                    <a:pt x="867661" y="528535"/>
                  </a:lnTo>
                  <a:cubicBezTo>
                    <a:pt x="867661" y="536784"/>
                    <a:pt x="864384" y="544695"/>
                    <a:pt x="858551" y="550528"/>
                  </a:cubicBezTo>
                  <a:cubicBezTo>
                    <a:pt x="852718" y="556361"/>
                    <a:pt x="844807" y="559638"/>
                    <a:pt x="836558" y="559638"/>
                  </a:cubicBezTo>
                  <a:lnTo>
                    <a:pt x="31103" y="559638"/>
                  </a:lnTo>
                  <a:cubicBezTo>
                    <a:pt x="22854" y="559638"/>
                    <a:pt x="14943" y="556361"/>
                    <a:pt x="9110" y="550528"/>
                  </a:cubicBezTo>
                  <a:cubicBezTo>
                    <a:pt x="3277" y="544695"/>
                    <a:pt x="0" y="536784"/>
                    <a:pt x="0" y="528535"/>
                  </a:cubicBezTo>
                  <a:lnTo>
                    <a:pt x="0" y="31103"/>
                  </a:lnTo>
                  <a:cubicBezTo>
                    <a:pt x="0" y="22854"/>
                    <a:pt x="3277" y="14943"/>
                    <a:pt x="9110" y="9110"/>
                  </a:cubicBezTo>
                  <a:cubicBezTo>
                    <a:pt x="14943" y="3277"/>
                    <a:pt x="22854" y="0"/>
                    <a:pt x="31103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3044" r="-14045" b="-304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056269" y="4187371"/>
            <a:ext cx="4297254" cy="2761049"/>
            <a:chOff x="0" y="0"/>
            <a:chExt cx="936221" cy="6015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6221" cy="601536"/>
            </a:xfrm>
            <a:custGeom>
              <a:avLst/>
              <a:gdLst/>
              <a:ahLst/>
              <a:cxnLst/>
              <a:rect r="r" b="b" t="t" l="l"/>
              <a:pathLst>
                <a:path h="601536" w="936221">
                  <a:moveTo>
                    <a:pt x="28826" y="0"/>
                  </a:moveTo>
                  <a:lnTo>
                    <a:pt x="907395" y="0"/>
                  </a:lnTo>
                  <a:cubicBezTo>
                    <a:pt x="915040" y="0"/>
                    <a:pt x="922372" y="3037"/>
                    <a:pt x="927778" y="8443"/>
                  </a:cubicBezTo>
                  <a:cubicBezTo>
                    <a:pt x="933184" y="13849"/>
                    <a:pt x="936221" y="21181"/>
                    <a:pt x="936221" y="28826"/>
                  </a:cubicBezTo>
                  <a:lnTo>
                    <a:pt x="936221" y="572710"/>
                  </a:lnTo>
                  <a:cubicBezTo>
                    <a:pt x="936221" y="588630"/>
                    <a:pt x="923315" y="601536"/>
                    <a:pt x="907395" y="601536"/>
                  </a:cubicBezTo>
                  <a:lnTo>
                    <a:pt x="28826" y="601536"/>
                  </a:lnTo>
                  <a:cubicBezTo>
                    <a:pt x="21181" y="601536"/>
                    <a:pt x="13849" y="598499"/>
                    <a:pt x="8443" y="593093"/>
                  </a:cubicBezTo>
                  <a:cubicBezTo>
                    <a:pt x="3037" y="587687"/>
                    <a:pt x="0" y="580355"/>
                    <a:pt x="0" y="572710"/>
                  </a:cubicBezTo>
                  <a:lnTo>
                    <a:pt x="0" y="28826"/>
                  </a:lnTo>
                  <a:cubicBezTo>
                    <a:pt x="0" y="12906"/>
                    <a:pt x="12906" y="0"/>
                    <a:pt x="28826" y="0"/>
                  </a:cubicBezTo>
                  <a:close/>
                </a:path>
              </a:pathLst>
            </a:custGeom>
            <a:blipFill>
              <a:blip r:embed="rId13"/>
              <a:stretch>
                <a:fillRect l="-22451" t="-1899" r="-12611" b="-3205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42985" y="352092"/>
            <a:ext cx="363381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spc="387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EXPLORATORY 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17106" y="3174878"/>
            <a:ext cx="475879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</a:pP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Detected outliers and variations using boxplots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1679453"/>
            <a:ext cx="5473397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</a:p>
          <a:p>
            <a:pPr algn="l" marL="388620" indent="-194310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Studi</a:t>
            </a: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ed f</a:t>
            </a: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eature distributions &amp; relationships</a:t>
            </a:r>
          </a:p>
          <a:p>
            <a:pPr algn="l" marL="388620" indent="-194310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Ob</a:t>
            </a: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served correlation of weather factors with solar power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-90834" y="6174586"/>
            <a:ext cx="4954800" cy="93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Insights guided feature selection &amp; preprocessing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90379" y="-1207181"/>
            <a:ext cx="3200722" cy="3189083"/>
          </a:xfrm>
          <a:custGeom>
            <a:avLst/>
            <a:gdLst/>
            <a:ahLst/>
            <a:cxnLst/>
            <a:rect r="r" b="b" t="t" l="l"/>
            <a:pathLst>
              <a:path h="3189083" w="3200722">
                <a:moveTo>
                  <a:pt x="0" y="0"/>
                </a:moveTo>
                <a:lnTo>
                  <a:pt x="3200722" y="0"/>
                </a:lnTo>
                <a:lnTo>
                  <a:pt x="3200722" y="3189083"/>
                </a:lnTo>
                <a:lnTo>
                  <a:pt x="0" y="3189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37974" y="2594800"/>
            <a:ext cx="3753126" cy="805625"/>
            <a:chOff x="0" y="0"/>
            <a:chExt cx="1510706" cy="324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0706" cy="324280"/>
            </a:xfrm>
            <a:custGeom>
              <a:avLst/>
              <a:gdLst/>
              <a:ahLst/>
              <a:cxnLst/>
              <a:rect r="r" b="b" t="t" l="l"/>
              <a:pathLst>
                <a:path h="324280" w="1510706">
                  <a:moveTo>
                    <a:pt x="74261" y="0"/>
                  </a:moveTo>
                  <a:lnTo>
                    <a:pt x="1436445" y="0"/>
                  </a:lnTo>
                  <a:cubicBezTo>
                    <a:pt x="1477458" y="0"/>
                    <a:pt x="1510706" y="33248"/>
                    <a:pt x="1510706" y="74261"/>
                  </a:cubicBezTo>
                  <a:lnTo>
                    <a:pt x="1510706" y="250019"/>
                  </a:lnTo>
                  <a:cubicBezTo>
                    <a:pt x="1510706" y="269714"/>
                    <a:pt x="1502882" y="288603"/>
                    <a:pt x="1488956" y="302529"/>
                  </a:cubicBezTo>
                  <a:cubicBezTo>
                    <a:pt x="1475029" y="316456"/>
                    <a:pt x="1456141" y="324280"/>
                    <a:pt x="1436445" y="324280"/>
                  </a:cubicBezTo>
                  <a:lnTo>
                    <a:pt x="74261" y="324280"/>
                  </a:lnTo>
                  <a:cubicBezTo>
                    <a:pt x="33248" y="324280"/>
                    <a:pt x="0" y="291032"/>
                    <a:pt x="0" y="250019"/>
                  </a:cubicBezTo>
                  <a:lnTo>
                    <a:pt x="0" y="74261"/>
                  </a:lnTo>
                  <a:cubicBezTo>
                    <a:pt x="0" y="33248"/>
                    <a:pt x="33248" y="0"/>
                    <a:pt x="74261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10706" cy="37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37974" y="4685971"/>
            <a:ext cx="3753126" cy="804377"/>
            <a:chOff x="0" y="0"/>
            <a:chExt cx="1510706" cy="3237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0706" cy="323777"/>
            </a:xfrm>
            <a:custGeom>
              <a:avLst/>
              <a:gdLst/>
              <a:ahLst/>
              <a:cxnLst/>
              <a:rect r="r" b="b" t="t" l="l"/>
              <a:pathLst>
                <a:path h="323777" w="1510706">
                  <a:moveTo>
                    <a:pt x="74261" y="0"/>
                  </a:moveTo>
                  <a:lnTo>
                    <a:pt x="1436445" y="0"/>
                  </a:lnTo>
                  <a:cubicBezTo>
                    <a:pt x="1477458" y="0"/>
                    <a:pt x="1510706" y="33248"/>
                    <a:pt x="1510706" y="74261"/>
                  </a:cubicBezTo>
                  <a:lnTo>
                    <a:pt x="1510706" y="249517"/>
                  </a:lnTo>
                  <a:cubicBezTo>
                    <a:pt x="1510706" y="269212"/>
                    <a:pt x="1502882" y="288100"/>
                    <a:pt x="1488956" y="302027"/>
                  </a:cubicBezTo>
                  <a:cubicBezTo>
                    <a:pt x="1475029" y="315953"/>
                    <a:pt x="1456141" y="323777"/>
                    <a:pt x="1436445" y="323777"/>
                  </a:cubicBezTo>
                  <a:lnTo>
                    <a:pt x="74261" y="323777"/>
                  </a:lnTo>
                  <a:cubicBezTo>
                    <a:pt x="33248" y="323777"/>
                    <a:pt x="0" y="290530"/>
                    <a:pt x="0" y="249517"/>
                  </a:cubicBezTo>
                  <a:lnTo>
                    <a:pt x="0" y="74261"/>
                  </a:lnTo>
                  <a:cubicBezTo>
                    <a:pt x="0" y="33248"/>
                    <a:pt x="33248" y="0"/>
                    <a:pt x="74261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10706" cy="37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37974" y="5688048"/>
            <a:ext cx="3753126" cy="808698"/>
            <a:chOff x="0" y="0"/>
            <a:chExt cx="1510706" cy="3255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0706" cy="325517"/>
            </a:xfrm>
            <a:custGeom>
              <a:avLst/>
              <a:gdLst/>
              <a:ahLst/>
              <a:cxnLst/>
              <a:rect r="r" b="b" t="t" l="l"/>
              <a:pathLst>
                <a:path h="325517" w="1510706">
                  <a:moveTo>
                    <a:pt x="74261" y="0"/>
                  </a:moveTo>
                  <a:lnTo>
                    <a:pt x="1436445" y="0"/>
                  </a:lnTo>
                  <a:cubicBezTo>
                    <a:pt x="1477458" y="0"/>
                    <a:pt x="1510706" y="33248"/>
                    <a:pt x="1510706" y="74261"/>
                  </a:cubicBezTo>
                  <a:lnTo>
                    <a:pt x="1510706" y="251256"/>
                  </a:lnTo>
                  <a:cubicBezTo>
                    <a:pt x="1510706" y="292269"/>
                    <a:pt x="1477458" y="325517"/>
                    <a:pt x="1436445" y="325517"/>
                  </a:cubicBezTo>
                  <a:lnTo>
                    <a:pt x="74261" y="325517"/>
                  </a:lnTo>
                  <a:cubicBezTo>
                    <a:pt x="33248" y="325517"/>
                    <a:pt x="0" y="292269"/>
                    <a:pt x="0" y="251256"/>
                  </a:cubicBezTo>
                  <a:lnTo>
                    <a:pt x="0" y="74261"/>
                  </a:lnTo>
                  <a:cubicBezTo>
                    <a:pt x="0" y="33248"/>
                    <a:pt x="33248" y="0"/>
                    <a:pt x="74261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10706" cy="373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951755" y="2864262"/>
            <a:ext cx="293992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Handling Missing values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437974" y="3657600"/>
            <a:ext cx="3753126" cy="830671"/>
            <a:chOff x="0" y="0"/>
            <a:chExt cx="1510706" cy="3343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0706" cy="334361"/>
            </a:xfrm>
            <a:custGeom>
              <a:avLst/>
              <a:gdLst/>
              <a:ahLst/>
              <a:cxnLst/>
              <a:rect r="r" b="b" t="t" l="l"/>
              <a:pathLst>
                <a:path h="334361" w="1510706">
                  <a:moveTo>
                    <a:pt x="74261" y="0"/>
                  </a:moveTo>
                  <a:lnTo>
                    <a:pt x="1436445" y="0"/>
                  </a:lnTo>
                  <a:cubicBezTo>
                    <a:pt x="1477458" y="0"/>
                    <a:pt x="1510706" y="33248"/>
                    <a:pt x="1510706" y="74261"/>
                  </a:cubicBezTo>
                  <a:lnTo>
                    <a:pt x="1510706" y="260101"/>
                  </a:lnTo>
                  <a:cubicBezTo>
                    <a:pt x="1510706" y="301113"/>
                    <a:pt x="1477458" y="334361"/>
                    <a:pt x="1436445" y="334361"/>
                  </a:cubicBezTo>
                  <a:lnTo>
                    <a:pt x="74261" y="334361"/>
                  </a:lnTo>
                  <a:cubicBezTo>
                    <a:pt x="54565" y="334361"/>
                    <a:pt x="35677" y="326537"/>
                    <a:pt x="21750" y="312611"/>
                  </a:cubicBezTo>
                  <a:cubicBezTo>
                    <a:pt x="7824" y="298684"/>
                    <a:pt x="0" y="279796"/>
                    <a:pt x="0" y="260101"/>
                  </a:cubicBezTo>
                  <a:lnTo>
                    <a:pt x="0" y="74261"/>
                  </a:lnTo>
                  <a:cubicBezTo>
                    <a:pt x="0" y="33248"/>
                    <a:pt x="33248" y="0"/>
                    <a:pt x="74261" y="0"/>
                  </a:cubicBezTo>
                  <a:close/>
                </a:path>
              </a:pathLst>
            </a:custGeom>
            <a:solidFill>
              <a:srgbClr val="F7D17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510706" cy="381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270728" y="3939585"/>
            <a:ext cx="208761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Feature Selection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51755" y="5928498"/>
            <a:ext cx="288628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Scaling / Transformation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23692" y="277637"/>
            <a:ext cx="4940489" cy="1695211"/>
          </a:xfrm>
          <a:custGeom>
            <a:avLst/>
            <a:gdLst/>
            <a:ahLst/>
            <a:cxnLst/>
            <a:rect r="r" b="b" t="t" l="l"/>
            <a:pathLst>
              <a:path h="1695211" w="4940489">
                <a:moveTo>
                  <a:pt x="0" y="0"/>
                </a:moveTo>
                <a:lnTo>
                  <a:pt x="4940489" y="0"/>
                </a:lnTo>
                <a:lnTo>
                  <a:pt x="4940489" y="1695212"/>
                </a:lnTo>
                <a:lnTo>
                  <a:pt x="0" y="1695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4412" r="0" b="-134171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48548" y="377835"/>
            <a:ext cx="4544906" cy="147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6"/>
              </a:lnSpc>
            </a:pPr>
            <a:r>
              <a:rPr lang="en-US" sz="4822" spc="371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DATA PREPROCESSING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829244" y="5490348"/>
            <a:ext cx="3121528" cy="3121528"/>
          </a:xfrm>
          <a:custGeom>
            <a:avLst/>
            <a:gdLst/>
            <a:ahLst/>
            <a:cxnLst/>
            <a:rect r="r" b="b" t="t" l="l"/>
            <a:pathLst>
              <a:path h="3121528" w="3121528">
                <a:moveTo>
                  <a:pt x="0" y="0"/>
                </a:moveTo>
                <a:lnTo>
                  <a:pt x="3121528" y="0"/>
                </a:lnTo>
                <a:lnTo>
                  <a:pt x="3121528" y="3121528"/>
                </a:lnTo>
                <a:lnTo>
                  <a:pt x="0" y="3121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48548" y="2590103"/>
            <a:ext cx="3683165" cy="3906643"/>
            <a:chOff x="0" y="0"/>
            <a:chExt cx="802433" cy="8511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2433" cy="851121"/>
            </a:xfrm>
            <a:custGeom>
              <a:avLst/>
              <a:gdLst/>
              <a:ahLst/>
              <a:cxnLst/>
              <a:rect r="r" b="b" t="t" l="l"/>
              <a:pathLst>
                <a:path h="851121" w="802433">
                  <a:moveTo>
                    <a:pt x="0" y="0"/>
                  </a:moveTo>
                  <a:lnTo>
                    <a:pt x="802433" y="0"/>
                  </a:lnTo>
                  <a:lnTo>
                    <a:pt x="802433" y="851121"/>
                  </a:lnTo>
                  <a:lnTo>
                    <a:pt x="0" y="851121"/>
                  </a:lnTo>
                  <a:close/>
                </a:path>
              </a:pathLst>
            </a:custGeom>
            <a:blipFill>
              <a:blip r:embed="rId7"/>
              <a:stretch>
                <a:fillRect l="-9871" t="0" r="-44052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396863" y="4954810"/>
            <a:ext cx="183534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Train-Test Split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4103" y="1944311"/>
            <a:ext cx="2930835" cy="844977"/>
            <a:chOff x="0" y="0"/>
            <a:chExt cx="1085494" cy="312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5494" cy="312955"/>
            </a:xfrm>
            <a:custGeom>
              <a:avLst/>
              <a:gdLst/>
              <a:ahLst/>
              <a:cxnLst/>
              <a:rect r="r" b="b" t="t" l="l"/>
              <a:pathLst>
                <a:path h="312955" w="1085494">
                  <a:moveTo>
                    <a:pt x="95095" y="0"/>
                  </a:moveTo>
                  <a:lnTo>
                    <a:pt x="990399" y="0"/>
                  </a:lnTo>
                  <a:cubicBezTo>
                    <a:pt x="1015620" y="0"/>
                    <a:pt x="1039808" y="10019"/>
                    <a:pt x="1057642" y="27853"/>
                  </a:cubicBezTo>
                  <a:cubicBezTo>
                    <a:pt x="1075475" y="45687"/>
                    <a:pt x="1085494" y="69875"/>
                    <a:pt x="1085494" y="95095"/>
                  </a:cubicBezTo>
                  <a:lnTo>
                    <a:pt x="1085494" y="217859"/>
                  </a:lnTo>
                  <a:cubicBezTo>
                    <a:pt x="1085494" y="243080"/>
                    <a:pt x="1075475" y="267268"/>
                    <a:pt x="1057642" y="285102"/>
                  </a:cubicBezTo>
                  <a:cubicBezTo>
                    <a:pt x="1039808" y="302936"/>
                    <a:pt x="1015620" y="312955"/>
                    <a:pt x="990399" y="312955"/>
                  </a:cubicBezTo>
                  <a:lnTo>
                    <a:pt x="95095" y="312955"/>
                  </a:lnTo>
                  <a:cubicBezTo>
                    <a:pt x="69875" y="312955"/>
                    <a:pt x="45687" y="302936"/>
                    <a:pt x="27853" y="285102"/>
                  </a:cubicBezTo>
                  <a:cubicBezTo>
                    <a:pt x="10019" y="267268"/>
                    <a:pt x="0" y="243080"/>
                    <a:pt x="0" y="217859"/>
                  </a:cubicBezTo>
                  <a:lnTo>
                    <a:pt x="0" y="95095"/>
                  </a:lnTo>
                  <a:cubicBezTo>
                    <a:pt x="0" y="69875"/>
                    <a:pt x="10019" y="45687"/>
                    <a:pt x="27853" y="27853"/>
                  </a:cubicBezTo>
                  <a:cubicBezTo>
                    <a:pt x="45687" y="10019"/>
                    <a:pt x="69875" y="0"/>
                    <a:pt x="95095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85494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4103" y="2980242"/>
            <a:ext cx="2930835" cy="844977"/>
            <a:chOff x="0" y="0"/>
            <a:chExt cx="1085494" cy="3129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5494" cy="312955"/>
            </a:xfrm>
            <a:custGeom>
              <a:avLst/>
              <a:gdLst/>
              <a:ahLst/>
              <a:cxnLst/>
              <a:rect r="r" b="b" t="t" l="l"/>
              <a:pathLst>
                <a:path h="312955" w="1085494">
                  <a:moveTo>
                    <a:pt x="95095" y="0"/>
                  </a:moveTo>
                  <a:lnTo>
                    <a:pt x="990399" y="0"/>
                  </a:lnTo>
                  <a:cubicBezTo>
                    <a:pt x="1015620" y="0"/>
                    <a:pt x="1039808" y="10019"/>
                    <a:pt x="1057642" y="27853"/>
                  </a:cubicBezTo>
                  <a:cubicBezTo>
                    <a:pt x="1075475" y="45687"/>
                    <a:pt x="1085494" y="69875"/>
                    <a:pt x="1085494" y="95095"/>
                  </a:cubicBezTo>
                  <a:lnTo>
                    <a:pt x="1085494" y="217859"/>
                  </a:lnTo>
                  <a:cubicBezTo>
                    <a:pt x="1085494" y="243080"/>
                    <a:pt x="1075475" y="267268"/>
                    <a:pt x="1057642" y="285102"/>
                  </a:cubicBezTo>
                  <a:cubicBezTo>
                    <a:pt x="1039808" y="302936"/>
                    <a:pt x="1015620" y="312955"/>
                    <a:pt x="990399" y="312955"/>
                  </a:cubicBezTo>
                  <a:lnTo>
                    <a:pt x="95095" y="312955"/>
                  </a:lnTo>
                  <a:cubicBezTo>
                    <a:pt x="69875" y="312955"/>
                    <a:pt x="45687" y="302936"/>
                    <a:pt x="27853" y="285102"/>
                  </a:cubicBezTo>
                  <a:cubicBezTo>
                    <a:pt x="10019" y="267268"/>
                    <a:pt x="0" y="243080"/>
                    <a:pt x="0" y="217859"/>
                  </a:cubicBezTo>
                  <a:lnTo>
                    <a:pt x="0" y="95095"/>
                  </a:lnTo>
                  <a:cubicBezTo>
                    <a:pt x="0" y="69875"/>
                    <a:pt x="10019" y="45687"/>
                    <a:pt x="27853" y="27853"/>
                  </a:cubicBezTo>
                  <a:cubicBezTo>
                    <a:pt x="45687" y="10019"/>
                    <a:pt x="69875" y="0"/>
                    <a:pt x="95095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85494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4103" y="5317896"/>
            <a:ext cx="2930835" cy="844977"/>
            <a:chOff x="0" y="0"/>
            <a:chExt cx="1085494" cy="3129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5494" cy="312955"/>
            </a:xfrm>
            <a:custGeom>
              <a:avLst/>
              <a:gdLst/>
              <a:ahLst/>
              <a:cxnLst/>
              <a:rect r="r" b="b" t="t" l="l"/>
              <a:pathLst>
                <a:path h="312955" w="1085494">
                  <a:moveTo>
                    <a:pt x="95095" y="0"/>
                  </a:moveTo>
                  <a:lnTo>
                    <a:pt x="990399" y="0"/>
                  </a:lnTo>
                  <a:cubicBezTo>
                    <a:pt x="1015620" y="0"/>
                    <a:pt x="1039808" y="10019"/>
                    <a:pt x="1057642" y="27853"/>
                  </a:cubicBezTo>
                  <a:cubicBezTo>
                    <a:pt x="1075475" y="45687"/>
                    <a:pt x="1085494" y="69875"/>
                    <a:pt x="1085494" y="95095"/>
                  </a:cubicBezTo>
                  <a:lnTo>
                    <a:pt x="1085494" y="217859"/>
                  </a:lnTo>
                  <a:cubicBezTo>
                    <a:pt x="1085494" y="243080"/>
                    <a:pt x="1075475" y="267268"/>
                    <a:pt x="1057642" y="285102"/>
                  </a:cubicBezTo>
                  <a:cubicBezTo>
                    <a:pt x="1039808" y="302936"/>
                    <a:pt x="1015620" y="312955"/>
                    <a:pt x="990399" y="312955"/>
                  </a:cubicBezTo>
                  <a:lnTo>
                    <a:pt x="95095" y="312955"/>
                  </a:lnTo>
                  <a:cubicBezTo>
                    <a:pt x="69875" y="312955"/>
                    <a:pt x="45687" y="302936"/>
                    <a:pt x="27853" y="285102"/>
                  </a:cubicBezTo>
                  <a:cubicBezTo>
                    <a:pt x="10019" y="267268"/>
                    <a:pt x="0" y="243080"/>
                    <a:pt x="0" y="217859"/>
                  </a:cubicBezTo>
                  <a:lnTo>
                    <a:pt x="0" y="95095"/>
                  </a:lnTo>
                  <a:cubicBezTo>
                    <a:pt x="0" y="69875"/>
                    <a:pt x="10019" y="45687"/>
                    <a:pt x="27853" y="27853"/>
                  </a:cubicBezTo>
                  <a:cubicBezTo>
                    <a:pt x="45687" y="10019"/>
                    <a:pt x="69875" y="0"/>
                    <a:pt x="95095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85494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9190145" y="1944311"/>
            <a:ext cx="0" cy="421853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-5461117">
            <a:off x="440015" y="5786118"/>
            <a:ext cx="1417066" cy="2272264"/>
          </a:xfrm>
          <a:custGeom>
            <a:avLst/>
            <a:gdLst/>
            <a:ahLst/>
            <a:cxnLst/>
            <a:rect r="r" b="b" t="t" l="l"/>
            <a:pathLst>
              <a:path h="2272264" w="1417066">
                <a:moveTo>
                  <a:pt x="0" y="0"/>
                </a:moveTo>
                <a:lnTo>
                  <a:pt x="1417067" y="0"/>
                </a:lnTo>
                <a:lnTo>
                  <a:pt x="1417067" y="2272264"/>
                </a:lnTo>
                <a:lnTo>
                  <a:pt x="0" y="227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4103" y="420512"/>
            <a:ext cx="5727089" cy="1295161"/>
          </a:xfrm>
          <a:custGeom>
            <a:avLst/>
            <a:gdLst/>
            <a:ahLst/>
            <a:cxnLst/>
            <a:rect r="r" b="b" t="t" l="l"/>
            <a:pathLst>
              <a:path h="1295161" w="5727089">
                <a:moveTo>
                  <a:pt x="0" y="0"/>
                </a:moveTo>
                <a:lnTo>
                  <a:pt x="5727089" y="0"/>
                </a:lnTo>
                <a:lnTo>
                  <a:pt x="5727089" y="1295162"/>
                </a:lnTo>
                <a:lnTo>
                  <a:pt x="0" y="1295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417" r="-11514" b="-27705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5255" y="693152"/>
            <a:ext cx="4899365" cy="74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6"/>
              </a:lnSpc>
            </a:pPr>
            <a:r>
              <a:rPr lang="en-US" sz="4822" spc="371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DATA CHALLENGE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1887" y="2195349"/>
            <a:ext cx="81526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Issue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60230" y="3971483"/>
            <a:ext cx="4644142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9"/>
              </a:lnSpc>
            </a:pPr>
            <a:r>
              <a:rPr lang="en-US" sz="1957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Split dataset → Zero values vs Valid values → Trained regression model on Valid values to predict &amp; refine Zero values.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04312" y="3097931"/>
            <a:ext cx="422058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9"/>
              </a:lnSpc>
            </a:pPr>
            <a:r>
              <a:rPr lang="en-US" sz="1957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Could mislead the regression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96241" y="3227438"/>
            <a:ext cx="68655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Risk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04312" y="2061999"/>
            <a:ext cx="422058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9"/>
              </a:lnSpc>
            </a:pPr>
            <a:r>
              <a:rPr lang="en-US" sz="1957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Target feature (power-generated) had many zero values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74103" y="4149069"/>
            <a:ext cx="2930835" cy="844977"/>
            <a:chOff x="0" y="0"/>
            <a:chExt cx="1085494" cy="3129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5494" cy="312955"/>
            </a:xfrm>
            <a:custGeom>
              <a:avLst/>
              <a:gdLst/>
              <a:ahLst/>
              <a:cxnLst/>
              <a:rect r="r" b="b" t="t" l="l"/>
              <a:pathLst>
                <a:path h="312955" w="1085494">
                  <a:moveTo>
                    <a:pt x="95095" y="0"/>
                  </a:moveTo>
                  <a:lnTo>
                    <a:pt x="990399" y="0"/>
                  </a:lnTo>
                  <a:cubicBezTo>
                    <a:pt x="1015620" y="0"/>
                    <a:pt x="1039808" y="10019"/>
                    <a:pt x="1057642" y="27853"/>
                  </a:cubicBezTo>
                  <a:cubicBezTo>
                    <a:pt x="1075475" y="45687"/>
                    <a:pt x="1085494" y="69875"/>
                    <a:pt x="1085494" y="95095"/>
                  </a:cubicBezTo>
                  <a:lnTo>
                    <a:pt x="1085494" y="217859"/>
                  </a:lnTo>
                  <a:cubicBezTo>
                    <a:pt x="1085494" y="243080"/>
                    <a:pt x="1075475" y="267268"/>
                    <a:pt x="1057642" y="285102"/>
                  </a:cubicBezTo>
                  <a:cubicBezTo>
                    <a:pt x="1039808" y="302936"/>
                    <a:pt x="1015620" y="312955"/>
                    <a:pt x="990399" y="312955"/>
                  </a:cubicBezTo>
                  <a:lnTo>
                    <a:pt x="95095" y="312955"/>
                  </a:lnTo>
                  <a:cubicBezTo>
                    <a:pt x="69875" y="312955"/>
                    <a:pt x="45687" y="302936"/>
                    <a:pt x="27853" y="285102"/>
                  </a:cubicBezTo>
                  <a:cubicBezTo>
                    <a:pt x="10019" y="267268"/>
                    <a:pt x="0" y="243080"/>
                    <a:pt x="0" y="217859"/>
                  </a:cubicBezTo>
                  <a:lnTo>
                    <a:pt x="0" y="95095"/>
                  </a:lnTo>
                  <a:cubicBezTo>
                    <a:pt x="0" y="69875"/>
                    <a:pt x="10019" y="45687"/>
                    <a:pt x="27853" y="27853"/>
                  </a:cubicBezTo>
                  <a:cubicBezTo>
                    <a:pt x="45687" y="10019"/>
                    <a:pt x="69875" y="0"/>
                    <a:pt x="95095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085494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927831" y="4422546"/>
            <a:ext cx="95208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Action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72007" y="5435585"/>
            <a:ext cx="422058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9"/>
              </a:lnSpc>
            </a:pPr>
            <a:r>
              <a:rPr lang="en-US" sz="1957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Improved data quality &amp; reliable model performance.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63478" y="5568935"/>
            <a:ext cx="108079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033" y="1034637"/>
            <a:ext cx="5668182" cy="1332326"/>
          </a:xfrm>
          <a:custGeom>
            <a:avLst/>
            <a:gdLst/>
            <a:ahLst/>
            <a:cxnLst/>
            <a:rect r="r" b="b" t="t" l="l"/>
            <a:pathLst>
              <a:path h="1332326" w="5668182">
                <a:moveTo>
                  <a:pt x="0" y="0"/>
                </a:moveTo>
                <a:lnTo>
                  <a:pt x="5668182" y="0"/>
                </a:lnTo>
                <a:lnTo>
                  <a:pt x="5668182" y="1332325"/>
                </a:lnTo>
                <a:lnTo>
                  <a:pt x="0" y="133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4038" r="0" b="-22320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91057" y="3218965"/>
            <a:ext cx="3526267" cy="985837"/>
            <a:chOff x="0" y="0"/>
            <a:chExt cx="1306025" cy="365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6025" cy="365125"/>
            </a:xfrm>
            <a:custGeom>
              <a:avLst/>
              <a:gdLst/>
              <a:ahLst/>
              <a:cxnLst/>
              <a:rect r="r" b="b" t="t" l="l"/>
              <a:pathLst>
                <a:path h="365125" w="1306025">
                  <a:moveTo>
                    <a:pt x="79038" y="0"/>
                  </a:moveTo>
                  <a:lnTo>
                    <a:pt x="1226987" y="0"/>
                  </a:lnTo>
                  <a:cubicBezTo>
                    <a:pt x="1247949" y="0"/>
                    <a:pt x="1268053" y="8327"/>
                    <a:pt x="1282875" y="23150"/>
                  </a:cubicBezTo>
                  <a:cubicBezTo>
                    <a:pt x="1297698" y="37972"/>
                    <a:pt x="1306025" y="58076"/>
                    <a:pt x="1306025" y="79038"/>
                  </a:cubicBezTo>
                  <a:lnTo>
                    <a:pt x="1306025" y="286087"/>
                  </a:lnTo>
                  <a:cubicBezTo>
                    <a:pt x="1306025" y="329738"/>
                    <a:pt x="1270638" y="365125"/>
                    <a:pt x="1226987" y="365125"/>
                  </a:cubicBezTo>
                  <a:lnTo>
                    <a:pt x="79038" y="365125"/>
                  </a:lnTo>
                  <a:cubicBezTo>
                    <a:pt x="35387" y="365125"/>
                    <a:pt x="0" y="329738"/>
                    <a:pt x="0" y="286087"/>
                  </a:cubicBezTo>
                  <a:lnTo>
                    <a:pt x="0" y="79038"/>
                  </a:lnTo>
                  <a:cubicBezTo>
                    <a:pt x="0" y="35387"/>
                    <a:pt x="35387" y="0"/>
                    <a:pt x="79038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06025" cy="41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1520" y="2671762"/>
            <a:ext cx="3526267" cy="985837"/>
            <a:chOff x="0" y="0"/>
            <a:chExt cx="1306025" cy="3651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6025" cy="365125"/>
            </a:xfrm>
            <a:custGeom>
              <a:avLst/>
              <a:gdLst/>
              <a:ahLst/>
              <a:cxnLst/>
              <a:rect r="r" b="b" t="t" l="l"/>
              <a:pathLst>
                <a:path h="365125" w="1306025">
                  <a:moveTo>
                    <a:pt x="79038" y="0"/>
                  </a:moveTo>
                  <a:lnTo>
                    <a:pt x="1226987" y="0"/>
                  </a:lnTo>
                  <a:cubicBezTo>
                    <a:pt x="1247949" y="0"/>
                    <a:pt x="1268053" y="8327"/>
                    <a:pt x="1282875" y="23150"/>
                  </a:cubicBezTo>
                  <a:cubicBezTo>
                    <a:pt x="1297698" y="37972"/>
                    <a:pt x="1306025" y="58076"/>
                    <a:pt x="1306025" y="79038"/>
                  </a:cubicBezTo>
                  <a:lnTo>
                    <a:pt x="1306025" y="286087"/>
                  </a:lnTo>
                  <a:cubicBezTo>
                    <a:pt x="1306025" y="329738"/>
                    <a:pt x="1270638" y="365125"/>
                    <a:pt x="1226987" y="365125"/>
                  </a:cubicBezTo>
                  <a:lnTo>
                    <a:pt x="79038" y="365125"/>
                  </a:lnTo>
                  <a:cubicBezTo>
                    <a:pt x="35387" y="365125"/>
                    <a:pt x="0" y="329738"/>
                    <a:pt x="0" y="286087"/>
                  </a:cubicBezTo>
                  <a:lnTo>
                    <a:pt x="0" y="79038"/>
                  </a:lnTo>
                  <a:cubicBezTo>
                    <a:pt x="0" y="35387"/>
                    <a:pt x="35387" y="0"/>
                    <a:pt x="79038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06025" cy="41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404093" y="5503594"/>
            <a:ext cx="1349507" cy="2163932"/>
          </a:xfrm>
          <a:custGeom>
            <a:avLst/>
            <a:gdLst/>
            <a:ahLst/>
            <a:cxnLst/>
            <a:rect r="r" b="b" t="t" l="l"/>
            <a:pathLst>
              <a:path h="2163932" w="1349507">
                <a:moveTo>
                  <a:pt x="0" y="0"/>
                </a:moveTo>
                <a:lnTo>
                  <a:pt x="1349507" y="0"/>
                </a:lnTo>
                <a:lnTo>
                  <a:pt x="1349507" y="2163933"/>
                </a:lnTo>
                <a:lnTo>
                  <a:pt x="0" y="2163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94653" y="5741719"/>
            <a:ext cx="4293973" cy="1172973"/>
            <a:chOff x="0" y="0"/>
            <a:chExt cx="1590360" cy="4344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90360" cy="434435"/>
            </a:xfrm>
            <a:custGeom>
              <a:avLst/>
              <a:gdLst/>
              <a:ahLst/>
              <a:cxnLst/>
              <a:rect r="r" b="b" t="t" l="l"/>
              <a:pathLst>
                <a:path h="434435" w="1590360">
                  <a:moveTo>
                    <a:pt x="64907" y="0"/>
                  </a:moveTo>
                  <a:lnTo>
                    <a:pt x="1525453" y="0"/>
                  </a:lnTo>
                  <a:cubicBezTo>
                    <a:pt x="1542668" y="0"/>
                    <a:pt x="1559177" y="6838"/>
                    <a:pt x="1571349" y="19011"/>
                  </a:cubicBezTo>
                  <a:cubicBezTo>
                    <a:pt x="1583522" y="31183"/>
                    <a:pt x="1590360" y="47693"/>
                    <a:pt x="1590360" y="64907"/>
                  </a:cubicBezTo>
                  <a:lnTo>
                    <a:pt x="1590360" y="369527"/>
                  </a:lnTo>
                  <a:cubicBezTo>
                    <a:pt x="1590360" y="405375"/>
                    <a:pt x="1561300" y="434435"/>
                    <a:pt x="1525453" y="434435"/>
                  </a:cubicBezTo>
                  <a:lnTo>
                    <a:pt x="64907" y="434435"/>
                  </a:lnTo>
                  <a:cubicBezTo>
                    <a:pt x="29060" y="434435"/>
                    <a:pt x="0" y="405375"/>
                    <a:pt x="0" y="369527"/>
                  </a:cubicBezTo>
                  <a:lnTo>
                    <a:pt x="0" y="64907"/>
                  </a:lnTo>
                  <a:cubicBezTo>
                    <a:pt x="0" y="29060"/>
                    <a:pt x="29060" y="0"/>
                    <a:pt x="64907" y="0"/>
                  </a:cubicBezTo>
                  <a:close/>
                </a:path>
              </a:pathLst>
            </a:custGeom>
            <a:solidFill>
              <a:srgbClr val="FDCA3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590360" cy="482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25493" y="4517757"/>
            <a:ext cx="3526267" cy="985837"/>
            <a:chOff x="0" y="0"/>
            <a:chExt cx="1306025" cy="3651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06025" cy="365125"/>
            </a:xfrm>
            <a:custGeom>
              <a:avLst/>
              <a:gdLst/>
              <a:ahLst/>
              <a:cxnLst/>
              <a:rect r="r" b="b" t="t" l="l"/>
              <a:pathLst>
                <a:path h="365125" w="1306025">
                  <a:moveTo>
                    <a:pt x="79038" y="0"/>
                  </a:moveTo>
                  <a:lnTo>
                    <a:pt x="1226987" y="0"/>
                  </a:lnTo>
                  <a:cubicBezTo>
                    <a:pt x="1247949" y="0"/>
                    <a:pt x="1268053" y="8327"/>
                    <a:pt x="1282875" y="23150"/>
                  </a:cubicBezTo>
                  <a:cubicBezTo>
                    <a:pt x="1297698" y="37972"/>
                    <a:pt x="1306025" y="58076"/>
                    <a:pt x="1306025" y="79038"/>
                  </a:cubicBezTo>
                  <a:lnTo>
                    <a:pt x="1306025" y="286087"/>
                  </a:lnTo>
                  <a:cubicBezTo>
                    <a:pt x="1306025" y="329738"/>
                    <a:pt x="1270638" y="365125"/>
                    <a:pt x="1226987" y="365125"/>
                  </a:cubicBezTo>
                  <a:lnTo>
                    <a:pt x="79038" y="365125"/>
                  </a:lnTo>
                  <a:cubicBezTo>
                    <a:pt x="35387" y="365125"/>
                    <a:pt x="0" y="329738"/>
                    <a:pt x="0" y="286087"/>
                  </a:cubicBezTo>
                  <a:lnTo>
                    <a:pt x="0" y="79038"/>
                  </a:lnTo>
                  <a:cubicBezTo>
                    <a:pt x="0" y="35387"/>
                    <a:pt x="35387" y="0"/>
                    <a:pt x="79038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06025" cy="41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3815" y="4024838"/>
            <a:ext cx="3526267" cy="985837"/>
            <a:chOff x="0" y="0"/>
            <a:chExt cx="1306025" cy="3651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06025" cy="365125"/>
            </a:xfrm>
            <a:custGeom>
              <a:avLst/>
              <a:gdLst/>
              <a:ahLst/>
              <a:cxnLst/>
              <a:rect r="r" b="b" t="t" l="l"/>
              <a:pathLst>
                <a:path h="365125" w="1306025">
                  <a:moveTo>
                    <a:pt x="79038" y="0"/>
                  </a:moveTo>
                  <a:lnTo>
                    <a:pt x="1226987" y="0"/>
                  </a:lnTo>
                  <a:cubicBezTo>
                    <a:pt x="1247949" y="0"/>
                    <a:pt x="1268053" y="8327"/>
                    <a:pt x="1282875" y="23150"/>
                  </a:cubicBezTo>
                  <a:cubicBezTo>
                    <a:pt x="1297698" y="37972"/>
                    <a:pt x="1306025" y="58076"/>
                    <a:pt x="1306025" y="79038"/>
                  </a:cubicBezTo>
                  <a:lnTo>
                    <a:pt x="1306025" y="286087"/>
                  </a:lnTo>
                  <a:cubicBezTo>
                    <a:pt x="1306025" y="329738"/>
                    <a:pt x="1270638" y="365125"/>
                    <a:pt x="1226987" y="365125"/>
                  </a:cubicBezTo>
                  <a:lnTo>
                    <a:pt x="79038" y="365125"/>
                  </a:lnTo>
                  <a:cubicBezTo>
                    <a:pt x="35387" y="365125"/>
                    <a:pt x="0" y="329738"/>
                    <a:pt x="0" y="286087"/>
                  </a:cubicBezTo>
                  <a:lnTo>
                    <a:pt x="0" y="79038"/>
                  </a:lnTo>
                  <a:cubicBezTo>
                    <a:pt x="0" y="35387"/>
                    <a:pt x="35387" y="0"/>
                    <a:pt x="79038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06025" cy="41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54190" y="11476"/>
            <a:ext cx="3399410" cy="2407389"/>
            <a:chOff x="0" y="0"/>
            <a:chExt cx="740612" cy="52448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0612" cy="524486"/>
            </a:xfrm>
            <a:custGeom>
              <a:avLst/>
              <a:gdLst/>
              <a:ahLst/>
              <a:cxnLst/>
              <a:rect r="r" b="b" t="t" l="l"/>
              <a:pathLst>
                <a:path h="524486" w="740612">
                  <a:moveTo>
                    <a:pt x="36439" y="0"/>
                  </a:moveTo>
                  <a:lnTo>
                    <a:pt x="704173" y="0"/>
                  </a:lnTo>
                  <a:cubicBezTo>
                    <a:pt x="724298" y="0"/>
                    <a:pt x="740612" y="16314"/>
                    <a:pt x="740612" y="36439"/>
                  </a:cubicBezTo>
                  <a:lnTo>
                    <a:pt x="740612" y="488047"/>
                  </a:lnTo>
                  <a:cubicBezTo>
                    <a:pt x="740612" y="508171"/>
                    <a:pt x="724298" y="524486"/>
                    <a:pt x="704173" y="524486"/>
                  </a:cubicBezTo>
                  <a:lnTo>
                    <a:pt x="36439" y="524486"/>
                  </a:lnTo>
                  <a:cubicBezTo>
                    <a:pt x="16314" y="524486"/>
                    <a:pt x="0" y="508171"/>
                    <a:pt x="0" y="488047"/>
                  </a:cubicBezTo>
                  <a:lnTo>
                    <a:pt x="0" y="36439"/>
                  </a:lnTo>
                  <a:cubicBezTo>
                    <a:pt x="0" y="16314"/>
                    <a:pt x="16314" y="0"/>
                    <a:pt x="36439" y="0"/>
                  </a:cubicBezTo>
                  <a:close/>
                </a:path>
              </a:pathLst>
            </a:custGeom>
            <a:blipFill>
              <a:blip r:embed="rId5"/>
              <a:stretch>
                <a:fillRect l="-5057" t="0" r="-1362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31520" y="1273236"/>
            <a:ext cx="5521695" cy="83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8"/>
              </a:lnSpc>
            </a:pPr>
            <a:r>
              <a:rPr lang="en-US" sz="5457" spc="60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MODEL BUILDING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8409" y="2978944"/>
            <a:ext cx="295248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Linear Regression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47377" y="4824938"/>
            <a:ext cx="128249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1303" y="4332019"/>
            <a:ext cx="267129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Ridge Regression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26495" y="3359459"/>
            <a:ext cx="245539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Random Forest Regressor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55719" y="5960794"/>
            <a:ext cx="377184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Best performing : </a:t>
            </a:r>
          </a:p>
          <a:p>
            <a:pPr algn="ctr">
              <a:lnSpc>
                <a:spcPts val="2639"/>
              </a:lnSpc>
            </a:pPr>
            <a:r>
              <a:rPr lang="en-US" b="true" sz="2199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 Regressor</a:t>
            </a:r>
          </a:p>
          <a:p>
            <a:pPr algn="ctr">
              <a:lnSpc>
                <a:spcPts val="2639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2281" y="248451"/>
            <a:ext cx="1903068" cy="483069"/>
          </a:xfrm>
          <a:custGeom>
            <a:avLst/>
            <a:gdLst/>
            <a:ahLst/>
            <a:cxnLst/>
            <a:rect r="r" b="b" t="t" l="l"/>
            <a:pathLst>
              <a:path h="483069" w="1903068">
                <a:moveTo>
                  <a:pt x="0" y="0"/>
                </a:moveTo>
                <a:lnTo>
                  <a:pt x="1903068" y="0"/>
                </a:lnTo>
                <a:lnTo>
                  <a:pt x="1903068" y="483069"/>
                </a:lnTo>
                <a:lnTo>
                  <a:pt x="0" y="48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8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1595" y="503763"/>
            <a:ext cx="3214056" cy="1295161"/>
          </a:xfrm>
          <a:custGeom>
            <a:avLst/>
            <a:gdLst/>
            <a:ahLst/>
            <a:cxnLst/>
            <a:rect r="r" b="b" t="t" l="l"/>
            <a:pathLst>
              <a:path h="1295161" w="3214056">
                <a:moveTo>
                  <a:pt x="0" y="0"/>
                </a:moveTo>
                <a:lnTo>
                  <a:pt x="3214056" y="0"/>
                </a:lnTo>
                <a:lnTo>
                  <a:pt x="3214056" y="1295162"/>
                </a:lnTo>
                <a:lnTo>
                  <a:pt x="0" y="12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0417" r="-98706" b="-277058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79472" y="4710570"/>
            <a:ext cx="4153871" cy="315554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06157" y="1774889"/>
            <a:ext cx="3175691" cy="844977"/>
            <a:chOff x="0" y="0"/>
            <a:chExt cx="1176182" cy="312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6182" cy="312955"/>
            </a:xfrm>
            <a:custGeom>
              <a:avLst/>
              <a:gdLst/>
              <a:ahLst/>
              <a:cxnLst/>
              <a:rect r="r" b="b" t="t" l="l"/>
              <a:pathLst>
                <a:path h="312955" w="1176182">
                  <a:moveTo>
                    <a:pt x="87763" y="0"/>
                  </a:moveTo>
                  <a:lnTo>
                    <a:pt x="1088419" y="0"/>
                  </a:lnTo>
                  <a:cubicBezTo>
                    <a:pt x="1111695" y="0"/>
                    <a:pt x="1134018" y="9246"/>
                    <a:pt x="1150477" y="25705"/>
                  </a:cubicBezTo>
                  <a:cubicBezTo>
                    <a:pt x="1166936" y="42164"/>
                    <a:pt x="1176182" y="64487"/>
                    <a:pt x="1176182" y="87763"/>
                  </a:cubicBezTo>
                  <a:lnTo>
                    <a:pt x="1176182" y="225191"/>
                  </a:lnTo>
                  <a:cubicBezTo>
                    <a:pt x="1176182" y="248468"/>
                    <a:pt x="1166936" y="270790"/>
                    <a:pt x="1150477" y="287249"/>
                  </a:cubicBezTo>
                  <a:cubicBezTo>
                    <a:pt x="1134018" y="303708"/>
                    <a:pt x="1111695" y="312955"/>
                    <a:pt x="1088419" y="312955"/>
                  </a:cubicBezTo>
                  <a:lnTo>
                    <a:pt x="87763" y="312955"/>
                  </a:lnTo>
                  <a:cubicBezTo>
                    <a:pt x="64487" y="312955"/>
                    <a:pt x="42164" y="303708"/>
                    <a:pt x="25705" y="287249"/>
                  </a:cubicBezTo>
                  <a:cubicBezTo>
                    <a:pt x="9246" y="270790"/>
                    <a:pt x="0" y="248468"/>
                    <a:pt x="0" y="225191"/>
                  </a:cubicBezTo>
                  <a:lnTo>
                    <a:pt x="0" y="87763"/>
                  </a:lnTo>
                  <a:cubicBezTo>
                    <a:pt x="0" y="64487"/>
                    <a:pt x="9246" y="42164"/>
                    <a:pt x="25705" y="25705"/>
                  </a:cubicBezTo>
                  <a:cubicBezTo>
                    <a:pt x="42164" y="9246"/>
                    <a:pt x="64487" y="0"/>
                    <a:pt x="87763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76182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39757" y="3915266"/>
            <a:ext cx="3185894" cy="844977"/>
            <a:chOff x="0" y="0"/>
            <a:chExt cx="1179961" cy="312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9961" cy="312955"/>
            </a:xfrm>
            <a:custGeom>
              <a:avLst/>
              <a:gdLst/>
              <a:ahLst/>
              <a:cxnLst/>
              <a:rect r="r" b="b" t="t" l="l"/>
              <a:pathLst>
                <a:path h="312955" w="1179961">
                  <a:moveTo>
                    <a:pt x="87482" y="0"/>
                  </a:moveTo>
                  <a:lnTo>
                    <a:pt x="1092479" y="0"/>
                  </a:lnTo>
                  <a:cubicBezTo>
                    <a:pt x="1115680" y="0"/>
                    <a:pt x="1137932" y="9217"/>
                    <a:pt x="1154338" y="25623"/>
                  </a:cubicBezTo>
                  <a:cubicBezTo>
                    <a:pt x="1170744" y="42029"/>
                    <a:pt x="1179961" y="64280"/>
                    <a:pt x="1179961" y="87482"/>
                  </a:cubicBezTo>
                  <a:lnTo>
                    <a:pt x="1179961" y="225472"/>
                  </a:lnTo>
                  <a:cubicBezTo>
                    <a:pt x="1179961" y="248674"/>
                    <a:pt x="1170744" y="270925"/>
                    <a:pt x="1154338" y="287332"/>
                  </a:cubicBezTo>
                  <a:cubicBezTo>
                    <a:pt x="1137932" y="303738"/>
                    <a:pt x="1115680" y="312955"/>
                    <a:pt x="1092479" y="312955"/>
                  </a:cubicBezTo>
                  <a:lnTo>
                    <a:pt x="87482" y="312955"/>
                  </a:lnTo>
                  <a:cubicBezTo>
                    <a:pt x="64280" y="312955"/>
                    <a:pt x="42029" y="303738"/>
                    <a:pt x="25623" y="287332"/>
                  </a:cubicBezTo>
                  <a:cubicBezTo>
                    <a:pt x="9217" y="270925"/>
                    <a:pt x="0" y="248674"/>
                    <a:pt x="0" y="225472"/>
                  </a:cubicBezTo>
                  <a:lnTo>
                    <a:pt x="0" y="87482"/>
                  </a:lnTo>
                  <a:cubicBezTo>
                    <a:pt x="0" y="64280"/>
                    <a:pt x="9217" y="42029"/>
                    <a:pt x="25623" y="25623"/>
                  </a:cubicBezTo>
                  <a:cubicBezTo>
                    <a:pt x="42029" y="9217"/>
                    <a:pt x="64280" y="0"/>
                    <a:pt x="87482" y="0"/>
                  </a:cubicBezTo>
                  <a:close/>
                </a:path>
              </a:pathLst>
            </a:custGeom>
            <a:solidFill>
              <a:srgbClr val="F8EDE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79961" cy="36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62760" y="-306214"/>
            <a:ext cx="2882230" cy="2850787"/>
          </a:xfrm>
          <a:custGeom>
            <a:avLst/>
            <a:gdLst/>
            <a:ahLst/>
            <a:cxnLst/>
            <a:rect r="r" b="b" t="t" l="l"/>
            <a:pathLst>
              <a:path h="2850787" w="2882230">
                <a:moveTo>
                  <a:pt x="0" y="0"/>
                </a:moveTo>
                <a:lnTo>
                  <a:pt x="2882230" y="0"/>
                </a:lnTo>
                <a:lnTo>
                  <a:pt x="2882230" y="2850787"/>
                </a:lnTo>
                <a:lnTo>
                  <a:pt x="0" y="285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38255" y="1875952"/>
            <a:ext cx="1617205" cy="743914"/>
          </a:xfrm>
          <a:custGeom>
            <a:avLst/>
            <a:gdLst/>
            <a:ahLst/>
            <a:cxnLst/>
            <a:rect r="r" b="b" t="t" l="l"/>
            <a:pathLst>
              <a:path h="743914" w="1617205">
                <a:moveTo>
                  <a:pt x="0" y="0"/>
                </a:moveTo>
                <a:lnTo>
                  <a:pt x="1617205" y="0"/>
                </a:lnTo>
                <a:lnTo>
                  <a:pt x="1617205" y="743914"/>
                </a:lnTo>
                <a:lnTo>
                  <a:pt x="0" y="743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97805" y="3960231"/>
            <a:ext cx="1879076" cy="755047"/>
          </a:xfrm>
          <a:custGeom>
            <a:avLst/>
            <a:gdLst/>
            <a:ahLst/>
            <a:cxnLst/>
            <a:rect r="r" b="b" t="t" l="l"/>
            <a:pathLst>
              <a:path h="755047" w="1879076">
                <a:moveTo>
                  <a:pt x="0" y="0"/>
                </a:moveTo>
                <a:lnTo>
                  <a:pt x="1879076" y="0"/>
                </a:lnTo>
                <a:lnTo>
                  <a:pt x="1879076" y="755047"/>
                </a:lnTo>
                <a:lnTo>
                  <a:pt x="0" y="755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19487" y="744239"/>
            <a:ext cx="2511092" cy="74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6"/>
              </a:lnSpc>
            </a:pPr>
            <a:r>
              <a:rPr lang="en-US" sz="4822" spc="371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PIPELINE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0600" y="2011640"/>
            <a:ext cx="206680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Pipeline?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19487" y="4152017"/>
            <a:ext cx="242643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Steps in Pipeline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520" y="2829416"/>
            <a:ext cx="4342248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Ensures consistent data transformations</a:t>
            </a:r>
          </a:p>
          <a:p>
            <a:pPr algn="ctr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Reduces manual errors</a:t>
            </a:r>
          </a:p>
          <a:p>
            <a:pPr algn="ctr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Makes deployment smoother</a:t>
            </a:r>
          </a:p>
          <a:p>
            <a:pPr algn="ctr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Simplifies reproducibility of results</a:t>
            </a:r>
          </a:p>
          <a:p>
            <a:pPr algn="ctr">
              <a:lnSpc>
                <a:spcPts val="24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024063" y="4963016"/>
            <a:ext cx="421728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Data Preprocessing (handling missing &amp; zero values)</a:t>
            </a:r>
          </a:p>
          <a:p>
            <a:pPr algn="ctr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Feature Scaling &amp; Encoding</a:t>
            </a:r>
          </a:p>
          <a:p>
            <a:pPr algn="ctr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lway"/>
                <a:ea typeface="Solway"/>
                <a:cs typeface="Solway"/>
                <a:sym typeface="Solway"/>
              </a:rPr>
              <a:t>Model Training (Regression)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719799" y="-824977"/>
            <a:ext cx="2098749" cy="2098749"/>
          </a:xfrm>
          <a:custGeom>
            <a:avLst/>
            <a:gdLst/>
            <a:ahLst/>
            <a:cxnLst/>
            <a:rect r="r" b="b" t="t" l="l"/>
            <a:pathLst>
              <a:path h="2098749" w="2098749">
                <a:moveTo>
                  <a:pt x="0" y="0"/>
                </a:moveTo>
                <a:lnTo>
                  <a:pt x="2098749" y="0"/>
                </a:lnTo>
                <a:lnTo>
                  <a:pt x="2098749" y="2098749"/>
                </a:lnTo>
                <a:lnTo>
                  <a:pt x="0" y="2098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DAGxz_TspMA</dc:identifier>
  <dcterms:modified xsi:type="dcterms:W3CDTF">2011-08-01T06:04:30Z</dcterms:modified>
  <cp:revision>1</cp:revision>
  <dc:title>Solar_Panel_Project_PPT.pptx</dc:title>
</cp:coreProperties>
</file>